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9"/>
  </p:notesMasterIdLst>
  <p:sldIdLst>
    <p:sldId id="256" r:id="rId5"/>
    <p:sldId id="257" r:id="rId6"/>
    <p:sldId id="266" r:id="rId7"/>
    <p:sldId id="258" r:id="rId8"/>
    <p:sldId id="267" r:id="rId9"/>
    <p:sldId id="259" r:id="rId10"/>
    <p:sldId id="268" r:id="rId11"/>
    <p:sldId id="274" r:id="rId12"/>
    <p:sldId id="275" r:id="rId13"/>
    <p:sldId id="276" r:id="rId14"/>
    <p:sldId id="277" r:id="rId15"/>
    <p:sldId id="278" r:id="rId16"/>
    <p:sldId id="269" r:id="rId17"/>
    <p:sldId id="260" r:id="rId18"/>
    <p:sldId id="280" r:id="rId19"/>
    <p:sldId id="261" r:id="rId20"/>
    <p:sldId id="270" r:id="rId21"/>
    <p:sldId id="262" r:id="rId22"/>
    <p:sldId id="271" r:id="rId23"/>
    <p:sldId id="263" r:id="rId24"/>
    <p:sldId id="272" r:id="rId25"/>
    <p:sldId id="264" r:id="rId26"/>
    <p:sldId id="273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78348-5EFF-4F33-8C5E-A213C0B437DC}" v="124" dt="2026-01-10T13:37:16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6441" autoAdjust="0"/>
  </p:normalViewPr>
  <p:slideViewPr>
    <p:cSldViewPr snapToGrid="0">
      <p:cViewPr varScale="1">
        <p:scale>
          <a:sx n="71" d="100"/>
          <a:sy n="71" d="100"/>
        </p:scale>
        <p:origin x="101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4BA362-232E-4C27-B202-0A2F126B905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16D09B-E906-4DAA-B75D-9573218C869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0" i="0" cap="none" baseline="0" dirty="0" err="1"/>
            <a:t>Problema</a:t>
          </a:r>
          <a:r>
            <a:rPr lang="en-US" sz="1400" b="0" i="0" cap="none" baseline="0" dirty="0"/>
            <a:t>: </a:t>
          </a:r>
          <a:r>
            <a:rPr lang="en-US" sz="1400" b="0" i="0" cap="none" baseline="0" dirty="0" err="1"/>
            <a:t>Trăim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în</a:t>
          </a:r>
          <a:r>
            <a:rPr lang="en-US" sz="1400" b="0" i="0" cap="none" baseline="0" dirty="0"/>
            <a:t> era "Fake News" </a:t>
          </a:r>
          <a:r>
            <a:rPr lang="en-US" sz="1400" b="0" i="0" cap="none" baseline="0" dirty="0" err="1"/>
            <a:t>și</a:t>
          </a:r>
          <a:r>
            <a:rPr lang="en-US" sz="1400" b="0" i="0" cap="none" baseline="0" dirty="0"/>
            <a:t> a </a:t>
          </a:r>
          <a:r>
            <a:rPr lang="en-US" sz="1400" b="0" i="0" cap="none" baseline="0" dirty="0" err="1"/>
            <a:t>manipulării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digitale</a:t>
          </a:r>
          <a:r>
            <a:rPr lang="en-US" sz="1400" b="0" i="0" cap="none" baseline="0" dirty="0"/>
            <a:t>. Software-urile de </a:t>
          </a:r>
          <a:r>
            <a:rPr lang="en-US" sz="1400" b="0" i="0" cap="none" baseline="0" dirty="0" err="1"/>
            <a:t>editare</a:t>
          </a:r>
          <a:r>
            <a:rPr lang="en-US" sz="1400" b="0" i="0" cap="none" baseline="0" dirty="0"/>
            <a:t> (Photoshop) </a:t>
          </a:r>
          <a:r>
            <a:rPr lang="en-US" sz="1400" b="0" i="0" cap="none" baseline="0" dirty="0" err="1"/>
            <a:t>și</a:t>
          </a:r>
          <a:r>
            <a:rPr lang="en-US" sz="1400" b="0" i="0" cap="none" baseline="0" dirty="0"/>
            <a:t> AI-ul fac </a:t>
          </a:r>
          <a:r>
            <a:rPr lang="en-US" sz="1400" b="0" i="0" cap="none" baseline="0" dirty="0" err="1"/>
            <a:t>falsificarea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accesibilă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oricui</a:t>
          </a:r>
          <a:r>
            <a:rPr lang="en-US" sz="1400" b="0" i="0" cap="none" baseline="0" dirty="0"/>
            <a:t>.</a:t>
          </a:r>
          <a:endParaRPr lang="en-US" sz="1400" cap="none" baseline="0" dirty="0"/>
        </a:p>
      </dgm:t>
    </dgm:pt>
    <dgm:pt modelId="{C59D068A-AB4C-4447-9D11-3FD0F4C22FA5}" type="parTrans" cxnId="{99876F29-1776-4C91-99F3-BF74A4807947}">
      <dgm:prSet/>
      <dgm:spPr/>
      <dgm:t>
        <a:bodyPr/>
        <a:lstStyle/>
        <a:p>
          <a:endParaRPr lang="en-US"/>
        </a:p>
      </dgm:t>
    </dgm:pt>
    <dgm:pt modelId="{1037181B-9565-4B5C-A97B-F366293FE0BC}" type="sibTrans" cxnId="{99876F29-1776-4C91-99F3-BF74A4807947}">
      <dgm:prSet/>
      <dgm:spPr/>
      <dgm:t>
        <a:bodyPr/>
        <a:lstStyle/>
        <a:p>
          <a:endParaRPr lang="en-US"/>
        </a:p>
      </dgm:t>
    </dgm:pt>
    <dgm:pt modelId="{ADCD6380-F47D-4171-9754-7F2BE72FF6C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0" i="0" cap="none" baseline="0" dirty="0" err="1"/>
            <a:t>Nevoia</a:t>
          </a:r>
          <a:r>
            <a:rPr lang="en-US" sz="1400" b="0" i="0" cap="none" baseline="0" dirty="0"/>
            <a:t>: "A </a:t>
          </a:r>
          <a:r>
            <a:rPr lang="en-US" sz="1400" b="0" i="0" cap="none" baseline="0" dirty="0" err="1"/>
            <a:t>vedea</a:t>
          </a:r>
          <a:r>
            <a:rPr lang="en-US" sz="1400" b="0" i="0" cap="none" baseline="0" dirty="0"/>
            <a:t> nu </a:t>
          </a:r>
          <a:r>
            <a:rPr lang="en-US" sz="1400" b="0" i="0" cap="none" baseline="0" dirty="0" err="1"/>
            <a:t>mai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înseamnă</a:t>
          </a:r>
          <a:r>
            <a:rPr lang="en-US" sz="1400" b="0" i="0" cap="none" baseline="0" dirty="0"/>
            <a:t> a </a:t>
          </a:r>
          <a:r>
            <a:rPr lang="en-US" sz="1400" b="0" i="0" cap="none" baseline="0" dirty="0" err="1"/>
            <a:t>crede</a:t>
          </a:r>
          <a:r>
            <a:rPr lang="en-US" sz="1400" b="0" i="0" cap="none" baseline="0" dirty="0"/>
            <a:t>". Este critic </a:t>
          </a:r>
          <a:r>
            <a:rPr lang="en-US" sz="1400" b="0" i="0" cap="none" baseline="0" dirty="0" err="1"/>
            <a:t>să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avem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instrumente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criminalistice</a:t>
          </a:r>
          <a:r>
            <a:rPr lang="en-US" sz="1400" b="0" i="0" cap="none" baseline="0" dirty="0"/>
            <a:t> automate </a:t>
          </a:r>
          <a:r>
            <a:rPr lang="en-US" sz="1400" b="0" i="0" cap="none" baseline="0" dirty="0" err="1"/>
            <a:t>pentru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validarea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probelor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vizuale</a:t>
          </a:r>
          <a:r>
            <a:rPr lang="en-US" sz="1400" b="0" i="0" cap="none" baseline="0" dirty="0"/>
            <a:t>.</a:t>
          </a:r>
          <a:endParaRPr lang="en-US" sz="1400" cap="none" baseline="0" dirty="0"/>
        </a:p>
      </dgm:t>
    </dgm:pt>
    <dgm:pt modelId="{E73B7FB1-A9D7-43F2-B666-2DD93B2E21CB}" type="parTrans" cxnId="{C2F33CDD-59B5-4695-977F-AE875E5C963B}">
      <dgm:prSet/>
      <dgm:spPr/>
      <dgm:t>
        <a:bodyPr/>
        <a:lstStyle/>
        <a:p>
          <a:endParaRPr lang="en-US"/>
        </a:p>
      </dgm:t>
    </dgm:pt>
    <dgm:pt modelId="{23A116D9-1F6F-4119-B218-348D098FC037}" type="sibTrans" cxnId="{C2F33CDD-59B5-4695-977F-AE875E5C963B}">
      <dgm:prSet/>
      <dgm:spPr/>
      <dgm:t>
        <a:bodyPr/>
        <a:lstStyle/>
        <a:p>
          <a:endParaRPr lang="en-US"/>
        </a:p>
      </dgm:t>
    </dgm:pt>
    <dgm:pt modelId="{960EC665-787C-4ECA-B62A-9F771E35E00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0" i="0" cap="none" baseline="0" dirty="0" err="1"/>
            <a:t>Soluția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propusă</a:t>
          </a:r>
          <a:r>
            <a:rPr lang="en-US" sz="1400" b="0" i="0" cap="none" baseline="0" dirty="0"/>
            <a:t>: O </a:t>
          </a:r>
          <a:r>
            <a:rPr lang="en-US" sz="1400" b="0" i="0" cap="none" baseline="0" dirty="0" err="1"/>
            <a:t>abordare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duală</a:t>
          </a:r>
          <a:r>
            <a:rPr lang="en-US" sz="1400" b="0" i="0" cap="none" baseline="0" dirty="0"/>
            <a:t> – </a:t>
          </a:r>
          <a:r>
            <a:rPr lang="en-US" sz="1400" b="0" i="0" cap="none" baseline="0" dirty="0" err="1"/>
            <a:t>înțelegerea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mecanismului</a:t>
          </a:r>
          <a:r>
            <a:rPr lang="en-US" sz="1400" b="0" i="0" cap="none" baseline="0" dirty="0"/>
            <a:t> de </a:t>
          </a:r>
          <a:r>
            <a:rPr lang="en-US" sz="1400" b="0" i="0" cap="none" baseline="0" dirty="0" err="1"/>
            <a:t>falsificare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și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dezvoltarea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unui</a:t>
          </a:r>
          <a:r>
            <a:rPr lang="en-US" sz="1400" b="0" i="0" cap="none" baseline="0" dirty="0"/>
            <a:t> software de </a:t>
          </a:r>
          <a:r>
            <a:rPr lang="en-US" sz="1400" b="0" i="0" cap="none" baseline="0" dirty="0" err="1"/>
            <a:t>detecție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bazat</a:t>
          </a:r>
          <a:r>
            <a:rPr lang="en-US" sz="1400" b="0" i="0" cap="none" baseline="0" dirty="0"/>
            <a:t> pe </a:t>
          </a:r>
          <a:r>
            <a:rPr lang="en-US" sz="1400" b="0" i="0" cap="none" baseline="0" dirty="0" err="1"/>
            <a:t>algoritmul</a:t>
          </a:r>
          <a:r>
            <a:rPr lang="en-US" sz="1400" b="0" i="0" cap="none" baseline="0" dirty="0"/>
            <a:t> ELA.</a:t>
          </a:r>
          <a:endParaRPr lang="en-US" sz="1400" cap="none" baseline="0" dirty="0"/>
        </a:p>
      </dgm:t>
    </dgm:pt>
    <dgm:pt modelId="{D98C121D-4450-41DC-A4FE-865C818A5590}" type="parTrans" cxnId="{87E51A55-5343-423C-A866-C10B32A9D90F}">
      <dgm:prSet/>
      <dgm:spPr/>
      <dgm:t>
        <a:bodyPr/>
        <a:lstStyle/>
        <a:p>
          <a:endParaRPr lang="en-US"/>
        </a:p>
      </dgm:t>
    </dgm:pt>
    <dgm:pt modelId="{8B56C895-D739-4531-95F3-697DAAAD4937}" type="sibTrans" cxnId="{87E51A55-5343-423C-A866-C10B32A9D90F}">
      <dgm:prSet/>
      <dgm:spPr/>
      <dgm:t>
        <a:bodyPr/>
        <a:lstStyle/>
        <a:p>
          <a:endParaRPr lang="en-US"/>
        </a:p>
      </dgm:t>
    </dgm:pt>
    <dgm:pt modelId="{21D6EFA9-5424-41DE-B636-DDAAF0E2BC98}" type="pres">
      <dgm:prSet presAssocID="{544BA362-232E-4C27-B202-0A2F126B9056}" presName="root" presStyleCnt="0">
        <dgm:presLayoutVars>
          <dgm:dir/>
          <dgm:resizeHandles val="exact"/>
        </dgm:presLayoutVars>
      </dgm:prSet>
      <dgm:spPr/>
    </dgm:pt>
    <dgm:pt modelId="{B77D6D66-C03C-4A3B-92A5-F7041BF4C45B}" type="pres">
      <dgm:prSet presAssocID="{C716D09B-E906-4DAA-B75D-9573218C869B}" presName="compNode" presStyleCnt="0"/>
      <dgm:spPr/>
    </dgm:pt>
    <dgm:pt modelId="{322A1C67-3FBD-40A4-A5F3-F42D96C43F4C}" type="pres">
      <dgm:prSet presAssocID="{C716D09B-E906-4DAA-B75D-9573218C869B}" presName="iconBgRect" presStyleLbl="bgShp" presStyleIdx="0" presStyleCnt="3"/>
      <dgm:spPr/>
    </dgm:pt>
    <dgm:pt modelId="{C39E2525-75BD-4EB0-8361-3EC5BE239E4D}" type="pres">
      <dgm:prSet presAssocID="{C716D09B-E906-4DAA-B75D-9573218C86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40ADA81-2EB6-4557-A32D-A8B26041784D}" type="pres">
      <dgm:prSet presAssocID="{C716D09B-E906-4DAA-B75D-9573218C869B}" presName="spaceRect" presStyleCnt="0"/>
      <dgm:spPr/>
    </dgm:pt>
    <dgm:pt modelId="{5D269533-86BD-459B-B4A6-1CBDC9214140}" type="pres">
      <dgm:prSet presAssocID="{C716D09B-E906-4DAA-B75D-9573218C869B}" presName="textRect" presStyleLbl="revTx" presStyleIdx="0" presStyleCnt="3">
        <dgm:presLayoutVars>
          <dgm:chMax val="1"/>
          <dgm:chPref val="1"/>
        </dgm:presLayoutVars>
      </dgm:prSet>
      <dgm:spPr/>
    </dgm:pt>
    <dgm:pt modelId="{BB0C80BF-182A-4BC5-B700-30C38F7CB809}" type="pres">
      <dgm:prSet presAssocID="{1037181B-9565-4B5C-A97B-F366293FE0BC}" presName="sibTrans" presStyleCnt="0"/>
      <dgm:spPr/>
    </dgm:pt>
    <dgm:pt modelId="{E9430F45-5CC9-456F-8E5A-017059D98475}" type="pres">
      <dgm:prSet presAssocID="{ADCD6380-F47D-4171-9754-7F2BE72FF6CD}" presName="compNode" presStyleCnt="0"/>
      <dgm:spPr/>
    </dgm:pt>
    <dgm:pt modelId="{A0117022-1314-40FF-8CFD-45596F7A7996}" type="pres">
      <dgm:prSet presAssocID="{ADCD6380-F47D-4171-9754-7F2BE72FF6CD}" presName="iconBgRect" presStyleLbl="bgShp" presStyleIdx="1" presStyleCnt="3"/>
      <dgm:spPr/>
    </dgm:pt>
    <dgm:pt modelId="{D7F770F1-776F-440F-9A21-CF3D2FD84670}" type="pres">
      <dgm:prSet presAssocID="{ADCD6380-F47D-4171-9754-7F2BE72FF6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5DAEA9E6-4AFB-41F4-99EE-FF9859E298CC}" type="pres">
      <dgm:prSet presAssocID="{ADCD6380-F47D-4171-9754-7F2BE72FF6CD}" presName="spaceRect" presStyleCnt="0"/>
      <dgm:spPr/>
    </dgm:pt>
    <dgm:pt modelId="{5298F9AF-CBB1-479C-AE00-C6C787F3FE4B}" type="pres">
      <dgm:prSet presAssocID="{ADCD6380-F47D-4171-9754-7F2BE72FF6CD}" presName="textRect" presStyleLbl="revTx" presStyleIdx="1" presStyleCnt="3">
        <dgm:presLayoutVars>
          <dgm:chMax val="1"/>
          <dgm:chPref val="1"/>
        </dgm:presLayoutVars>
      </dgm:prSet>
      <dgm:spPr/>
    </dgm:pt>
    <dgm:pt modelId="{D8698329-B505-4099-A532-0F171B98D105}" type="pres">
      <dgm:prSet presAssocID="{23A116D9-1F6F-4119-B218-348D098FC037}" presName="sibTrans" presStyleCnt="0"/>
      <dgm:spPr/>
    </dgm:pt>
    <dgm:pt modelId="{8849992A-98AD-466C-A032-CE3B1D918DCC}" type="pres">
      <dgm:prSet presAssocID="{960EC665-787C-4ECA-B62A-9F771E35E009}" presName="compNode" presStyleCnt="0"/>
      <dgm:spPr/>
    </dgm:pt>
    <dgm:pt modelId="{4033C4B3-46B7-417F-9AFE-9873E1F06A96}" type="pres">
      <dgm:prSet presAssocID="{960EC665-787C-4ECA-B62A-9F771E35E009}" presName="iconBgRect" presStyleLbl="bgShp" presStyleIdx="2" presStyleCnt="3"/>
      <dgm:spPr/>
    </dgm:pt>
    <dgm:pt modelId="{49C4182F-5F88-4FA4-BCB1-E89DAA2EA435}" type="pres">
      <dgm:prSet presAssocID="{960EC665-787C-4ECA-B62A-9F771E35E0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D724BDDE-F173-4989-A23D-256EF2E68524}" type="pres">
      <dgm:prSet presAssocID="{960EC665-787C-4ECA-B62A-9F771E35E009}" presName="spaceRect" presStyleCnt="0"/>
      <dgm:spPr/>
    </dgm:pt>
    <dgm:pt modelId="{7D3A1F72-9F0A-400C-A790-9E1BE5DA3157}" type="pres">
      <dgm:prSet presAssocID="{960EC665-787C-4ECA-B62A-9F771E35E00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4AB3A02-41DD-4F77-9AD5-63C269CACA9A}" type="presOf" srcId="{ADCD6380-F47D-4171-9754-7F2BE72FF6CD}" destId="{5298F9AF-CBB1-479C-AE00-C6C787F3FE4B}" srcOrd="0" destOrd="0" presId="urn:microsoft.com/office/officeart/2018/5/layout/IconCircleLabelList"/>
    <dgm:cxn modelId="{99876F29-1776-4C91-99F3-BF74A4807947}" srcId="{544BA362-232E-4C27-B202-0A2F126B9056}" destId="{C716D09B-E906-4DAA-B75D-9573218C869B}" srcOrd="0" destOrd="0" parTransId="{C59D068A-AB4C-4447-9D11-3FD0F4C22FA5}" sibTransId="{1037181B-9565-4B5C-A97B-F366293FE0BC}"/>
    <dgm:cxn modelId="{67F85739-D0DA-49B5-946E-99E74BBE3BB5}" type="presOf" srcId="{C716D09B-E906-4DAA-B75D-9573218C869B}" destId="{5D269533-86BD-459B-B4A6-1CBDC9214140}" srcOrd="0" destOrd="0" presId="urn:microsoft.com/office/officeart/2018/5/layout/IconCircleLabelList"/>
    <dgm:cxn modelId="{87E51A55-5343-423C-A866-C10B32A9D90F}" srcId="{544BA362-232E-4C27-B202-0A2F126B9056}" destId="{960EC665-787C-4ECA-B62A-9F771E35E009}" srcOrd="2" destOrd="0" parTransId="{D98C121D-4450-41DC-A4FE-865C818A5590}" sibTransId="{8B56C895-D739-4531-95F3-697DAAAD4937}"/>
    <dgm:cxn modelId="{5E41BE82-84A8-48AA-B437-5890D3FD0D94}" type="presOf" srcId="{960EC665-787C-4ECA-B62A-9F771E35E009}" destId="{7D3A1F72-9F0A-400C-A790-9E1BE5DA3157}" srcOrd="0" destOrd="0" presId="urn:microsoft.com/office/officeart/2018/5/layout/IconCircleLabelList"/>
    <dgm:cxn modelId="{C2F33CDD-59B5-4695-977F-AE875E5C963B}" srcId="{544BA362-232E-4C27-B202-0A2F126B9056}" destId="{ADCD6380-F47D-4171-9754-7F2BE72FF6CD}" srcOrd="1" destOrd="0" parTransId="{E73B7FB1-A9D7-43F2-B666-2DD93B2E21CB}" sibTransId="{23A116D9-1F6F-4119-B218-348D098FC037}"/>
    <dgm:cxn modelId="{135C7CF5-BD5D-4703-A691-44E6CD61EE8B}" type="presOf" srcId="{544BA362-232E-4C27-B202-0A2F126B9056}" destId="{21D6EFA9-5424-41DE-B636-DDAAF0E2BC98}" srcOrd="0" destOrd="0" presId="urn:microsoft.com/office/officeart/2018/5/layout/IconCircleLabelList"/>
    <dgm:cxn modelId="{16D250A9-AF3D-4FEE-9DD6-B21531B4D81D}" type="presParOf" srcId="{21D6EFA9-5424-41DE-B636-DDAAF0E2BC98}" destId="{B77D6D66-C03C-4A3B-92A5-F7041BF4C45B}" srcOrd="0" destOrd="0" presId="urn:microsoft.com/office/officeart/2018/5/layout/IconCircleLabelList"/>
    <dgm:cxn modelId="{B4832606-8D0B-46A9-B413-32C887F188B9}" type="presParOf" srcId="{B77D6D66-C03C-4A3B-92A5-F7041BF4C45B}" destId="{322A1C67-3FBD-40A4-A5F3-F42D96C43F4C}" srcOrd="0" destOrd="0" presId="urn:microsoft.com/office/officeart/2018/5/layout/IconCircleLabelList"/>
    <dgm:cxn modelId="{E2DFD7C5-F0C7-4DC7-96DC-53EE0D0D958C}" type="presParOf" srcId="{B77D6D66-C03C-4A3B-92A5-F7041BF4C45B}" destId="{C39E2525-75BD-4EB0-8361-3EC5BE239E4D}" srcOrd="1" destOrd="0" presId="urn:microsoft.com/office/officeart/2018/5/layout/IconCircleLabelList"/>
    <dgm:cxn modelId="{4C7B0CA3-FCDE-433F-9153-AE0ADE697849}" type="presParOf" srcId="{B77D6D66-C03C-4A3B-92A5-F7041BF4C45B}" destId="{F40ADA81-2EB6-4557-A32D-A8B26041784D}" srcOrd="2" destOrd="0" presId="urn:microsoft.com/office/officeart/2018/5/layout/IconCircleLabelList"/>
    <dgm:cxn modelId="{6A5EE193-04CC-4743-849A-42900BDC41A2}" type="presParOf" srcId="{B77D6D66-C03C-4A3B-92A5-F7041BF4C45B}" destId="{5D269533-86BD-459B-B4A6-1CBDC9214140}" srcOrd="3" destOrd="0" presId="urn:microsoft.com/office/officeart/2018/5/layout/IconCircleLabelList"/>
    <dgm:cxn modelId="{5745BCF9-E8E3-49A4-BE49-7C4183168790}" type="presParOf" srcId="{21D6EFA9-5424-41DE-B636-DDAAF0E2BC98}" destId="{BB0C80BF-182A-4BC5-B700-30C38F7CB809}" srcOrd="1" destOrd="0" presId="urn:microsoft.com/office/officeart/2018/5/layout/IconCircleLabelList"/>
    <dgm:cxn modelId="{C59083A1-E3FA-4BC3-9852-E025ACD47C77}" type="presParOf" srcId="{21D6EFA9-5424-41DE-B636-DDAAF0E2BC98}" destId="{E9430F45-5CC9-456F-8E5A-017059D98475}" srcOrd="2" destOrd="0" presId="urn:microsoft.com/office/officeart/2018/5/layout/IconCircleLabelList"/>
    <dgm:cxn modelId="{C06760F2-B22F-41B9-8200-BCBF28BF0566}" type="presParOf" srcId="{E9430F45-5CC9-456F-8E5A-017059D98475}" destId="{A0117022-1314-40FF-8CFD-45596F7A7996}" srcOrd="0" destOrd="0" presId="urn:microsoft.com/office/officeart/2018/5/layout/IconCircleLabelList"/>
    <dgm:cxn modelId="{07FB5E30-D47E-49C6-9AA6-8AB6EB452183}" type="presParOf" srcId="{E9430F45-5CC9-456F-8E5A-017059D98475}" destId="{D7F770F1-776F-440F-9A21-CF3D2FD84670}" srcOrd="1" destOrd="0" presId="urn:microsoft.com/office/officeart/2018/5/layout/IconCircleLabelList"/>
    <dgm:cxn modelId="{5D0596CB-3DF9-4F42-B4B6-39D848934131}" type="presParOf" srcId="{E9430F45-5CC9-456F-8E5A-017059D98475}" destId="{5DAEA9E6-4AFB-41F4-99EE-FF9859E298CC}" srcOrd="2" destOrd="0" presId="urn:microsoft.com/office/officeart/2018/5/layout/IconCircleLabelList"/>
    <dgm:cxn modelId="{22C3B967-A5EC-46B3-9A84-FC965C67C165}" type="presParOf" srcId="{E9430F45-5CC9-456F-8E5A-017059D98475}" destId="{5298F9AF-CBB1-479C-AE00-C6C787F3FE4B}" srcOrd="3" destOrd="0" presId="urn:microsoft.com/office/officeart/2018/5/layout/IconCircleLabelList"/>
    <dgm:cxn modelId="{17529D04-DE14-4317-8532-577C313EAA5D}" type="presParOf" srcId="{21D6EFA9-5424-41DE-B636-DDAAF0E2BC98}" destId="{D8698329-B505-4099-A532-0F171B98D105}" srcOrd="3" destOrd="0" presId="urn:microsoft.com/office/officeart/2018/5/layout/IconCircleLabelList"/>
    <dgm:cxn modelId="{069D879C-AAB3-4567-A3F5-58F20CC02F1C}" type="presParOf" srcId="{21D6EFA9-5424-41DE-B636-DDAAF0E2BC98}" destId="{8849992A-98AD-466C-A032-CE3B1D918DCC}" srcOrd="4" destOrd="0" presId="urn:microsoft.com/office/officeart/2018/5/layout/IconCircleLabelList"/>
    <dgm:cxn modelId="{92E924D9-2EAF-4B27-99BC-DCE30998EB7C}" type="presParOf" srcId="{8849992A-98AD-466C-A032-CE3B1D918DCC}" destId="{4033C4B3-46B7-417F-9AFE-9873E1F06A96}" srcOrd="0" destOrd="0" presId="urn:microsoft.com/office/officeart/2018/5/layout/IconCircleLabelList"/>
    <dgm:cxn modelId="{D5A0B6E0-22A3-471A-B6FF-B773667A50F8}" type="presParOf" srcId="{8849992A-98AD-466C-A032-CE3B1D918DCC}" destId="{49C4182F-5F88-4FA4-BCB1-E89DAA2EA435}" srcOrd="1" destOrd="0" presId="urn:microsoft.com/office/officeart/2018/5/layout/IconCircleLabelList"/>
    <dgm:cxn modelId="{CF9F5166-2843-4A1C-9DAD-861A678A6A7F}" type="presParOf" srcId="{8849992A-98AD-466C-A032-CE3B1D918DCC}" destId="{D724BDDE-F173-4989-A23D-256EF2E68524}" srcOrd="2" destOrd="0" presId="urn:microsoft.com/office/officeart/2018/5/layout/IconCircleLabelList"/>
    <dgm:cxn modelId="{DB90041C-8470-4987-A7E5-5C4EB6CE849E}" type="presParOf" srcId="{8849992A-98AD-466C-A032-CE3B1D918DCC}" destId="{7D3A1F72-9F0A-400C-A790-9E1BE5DA31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537939-8399-4DDD-841B-CB7012D7357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5D9F8F6-4DBB-4223-B592-813484B0802D}">
      <dgm:prSet custT="1"/>
      <dgm:spPr/>
      <dgm:t>
        <a:bodyPr/>
        <a:lstStyle/>
        <a:p>
          <a:r>
            <a:rPr lang="en-US" sz="1600" b="0" i="0"/>
            <a:t>1.</a:t>
          </a:r>
          <a:r>
            <a:rPr lang="en-US" sz="1600" b="1"/>
            <a:t> Valorificarea Metodei ELA prin Analiză Experimentală: </a:t>
          </a:r>
          <a:r>
            <a:rPr lang="en-US" sz="1600"/>
            <a:t>Investigarea impactului </a:t>
          </a:r>
          <a:r>
            <a:rPr lang="en-US" sz="1600" b="1"/>
            <a:t>condițiilor de fotografiere</a:t>
          </a:r>
          <a:r>
            <a:rPr lang="en-US" sz="1600"/>
            <a:t> (tipul de iluminare, textura fundalului, zgomotul ISO) asupra acurateței ELA si cautarea scenariilor optime în care ELA este eficientă (ex: fundaluri uniforme  vs. texturate).</a:t>
          </a:r>
          <a:r>
            <a:rPr lang="en-US" sz="1600" b="0" i="0"/>
            <a:t> </a:t>
          </a:r>
          <a:endParaRPr lang="en-US" sz="1600" dirty="0"/>
        </a:p>
      </dgm:t>
    </dgm:pt>
    <dgm:pt modelId="{DC461442-A4D4-4F28-9151-79BFF2FB8B65}" type="parTrans" cxnId="{BBADED8F-0835-4FB9-8D02-076A7611B40F}">
      <dgm:prSet/>
      <dgm:spPr/>
      <dgm:t>
        <a:bodyPr/>
        <a:lstStyle/>
        <a:p>
          <a:endParaRPr lang="en-US"/>
        </a:p>
      </dgm:t>
    </dgm:pt>
    <dgm:pt modelId="{9153F0F7-8990-4D53-B9AB-994E996744CF}" type="sibTrans" cxnId="{BBADED8F-0835-4FB9-8D02-076A7611B40F}">
      <dgm:prSet/>
      <dgm:spPr/>
      <dgm:t>
        <a:bodyPr/>
        <a:lstStyle/>
        <a:p>
          <a:endParaRPr lang="en-US"/>
        </a:p>
      </dgm:t>
    </dgm:pt>
    <dgm:pt modelId="{0F08655D-C2A9-4C91-A95E-48F36603B246}">
      <dgm:prSet custT="1"/>
      <dgm:spPr/>
      <dgm:t>
        <a:bodyPr/>
        <a:lstStyle/>
        <a:p>
          <a:r>
            <a:rPr lang="en-US" sz="1600" b="0" i="0"/>
            <a:t>2. </a:t>
          </a:r>
          <a:r>
            <a:rPr lang="en-US" sz="1600" b="1" i="0"/>
            <a:t>Dezvoltarea aplicației "Forensic ELA Expert": </a:t>
          </a:r>
          <a:r>
            <a:rPr lang="en-US" sz="1600" b="0" i="0"/>
            <a:t>Un laborator virtual complet (Python) pentru analiză și generare de falsuri.  (+integrare AI pentru decuparea obiectelor)</a:t>
          </a:r>
          <a:endParaRPr lang="en-US" sz="1600" dirty="0"/>
        </a:p>
      </dgm:t>
    </dgm:pt>
    <dgm:pt modelId="{31847426-C20C-45CF-8FB0-762C5C36E7E5}" type="parTrans" cxnId="{A21F647F-FF88-4A32-A847-ACE90FAFE557}">
      <dgm:prSet/>
      <dgm:spPr/>
      <dgm:t>
        <a:bodyPr/>
        <a:lstStyle/>
        <a:p>
          <a:endParaRPr lang="en-US"/>
        </a:p>
      </dgm:t>
    </dgm:pt>
    <dgm:pt modelId="{9D26121A-C98A-4FB0-BAA5-8B1314842B42}" type="sibTrans" cxnId="{A21F647F-FF88-4A32-A847-ACE90FAFE557}">
      <dgm:prSet/>
      <dgm:spPr/>
      <dgm:t>
        <a:bodyPr/>
        <a:lstStyle/>
        <a:p>
          <a:endParaRPr lang="en-US"/>
        </a:p>
      </dgm:t>
    </dgm:pt>
    <dgm:pt modelId="{C2FEAA0C-4106-4437-9FB2-D3942AE47723}">
      <dgm:prSet custT="1"/>
      <dgm:spPr/>
      <dgm:t>
        <a:bodyPr/>
        <a:lstStyle/>
        <a:p>
          <a:r>
            <a:rPr lang="en-US" sz="1600" b="0" i="0"/>
            <a:t>3. </a:t>
          </a:r>
          <a:r>
            <a:rPr lang="en-US" sz="1600" b="1" i="0"/>
            <a:t>Studiul Compresiei JPEG</a:t>
          </a:r>
          <a:r>
            <a:rPr lang="en-US" sz="1600" b="0" i="0"/>
            <a:t>: Implementarea compresiei locale (zonale) și succesive pentru a testa limitele detecției.</a:t>
          </a:r>
          <a:endParaRPr lang="en-US" sz="1600" dirty="0"/>
        </a:p>
      </dgm:t>
    </dgm:pt>
    <dgm:pt modelId="{F337DCF3-C9FF-40A3-A451-6C64E7C918F4}" type="parTrans" cxnId="{4D81F4EF-93A6-4B9A-BF49-655027B6B7FA}">
      <dgm:prSet/>
      <dgm:spPr/>
      <dgm:t>
        <a:bodyPr/>
        <a:lstStyle/>
        <a:p>
          <a:endParaRPr lang="en-US"/>
        </a:p>
      </dgm:t>
    </dgm:pt>
    <dgm:pt modelId="{8FBDBAD9-65A3-48A6-B2DA-DA7ECAE8C608}" type="sibTrans" cxnId="{4D81F4EF-93A6-4B9A-BF49-655027B6B7FA}">
      <dgm:prSet/>
      <dgm:spPr/>
      <dgm:t>
        <a:bodyPr/>
        <a:lstStyle/>
        <a:p>
          <a:endParaRPr lang="en-US"/>
        </a:p>
      </dgm:t>
    </dgm:pt>
    <dgm:pt modelId="{6130C7F5-E54C-4450-8AE3-BAA3539D293E}">
      <dgm:prSet custT="1"/>
      <dgm:spPr/>
      <dgm:t>
        <a:bodyPr/>
        <a:lstStyle/>
        <a:p>
          <a:r>
            <a:rPr lang="en-US" sz="1600" b="0" i="0"/>
            <a:t>4. </a:t>
          </a:r>
          <a:r>
            <a:rPr lang="en-US" sz="1600" b="1" i="0"/>
            <a:t>Validare</a:t>
          </a:r>
          <a:r>
            <a:rPr lang="en-US" sz="1600" b="0" i="0"/>
            <a:t>: Compararea rezultatelor proprii cu standardele industriei (FotoForensics, 29a.ch)</a:t>
          </a:r>
          <a:endParaRPr lang="en-US" sz="1600" dirty="0"/>
        </a:p>
      </dgm:t>
    </dgm:pt>
    <dgm:pt modelId="{8B4E31A5-C59D-446F-A05E-65AB376F85B8}" type="parTrans" cxnId="{3336178B-2C78-44AA-98FD-7F8369628F60}">
      <dgm:prSet/>
      <dgm:spPr/>
      <dgm:t>
        <a:bodyPr/>
        <a:lstStyle/>
        <a:p>
          <a:endParaRPr lang="en-US"/>
        </a:p>
      </dgm:t>
    </dgm:pt>
    <dgm:pt modelId="{3D233C09-79B0-4A12-8933-388C58C52776}" type="sibTrans" cxnId="{3336178B-2C78-44AA-98FD-7F8369628F60}">
      <dgm:prSet/>
      <dgm:spPr/>
      <dgm:t>
        <a:bodyPr/>
        <a:lstStyle/>
        <a:p>
          <a:endParaRPr lang="en-US"/>
        </a:p>
      </dgm:t>
    </dgm:pt>
    <dgm:pt modelId="{B34A85B3-832A-4AE1-880D-795EF3634F4D}" type="pres">
      <dgm:prSet presAssocID="{5F537939-8399-4DDD-841B-CB7012D73571}" presName="linear" presStyleCnt="0">
        <dgm:presLayoutVars>
          <dgm:animLvl val="lvl"/>
          <dgm:resizeHandles val="exact"/>
        </dgm:presLayoutVars>
      </dgm:prSet>
      <dgm:spPr/>
    </dgm:pt>
    <dgm:pt modelId="{B672AEF3-0489-401E-AC46-FE9EC64C8192}" type="pres">
      <dgm:prSet presAssocID="{C5D9F8F6-4DBB-4223-B592-813484B0802D}" presName="parentText" presStyleLbl="node1" presStyleIdx="0" presStyleCnt="4" custScaleY="116506" custLinFactY="1357" custLinFactNeighborX="824" custLinFactNeighborY="100000">
        <dgm:presLayoutVars>
          <dgm:chMax val="0"/>
          <dgm:bulletEnabled val="1"/>
        </dgm:presLayoutVars>
      </dgm:prSet>
      <dgm:spPr/>
    </dgm:pt>
    <dgm:pt modelId="{C846FDB7-7E87-44FF-9A32-AD7B941CF14D}" type="pres">
      <dgm:prSet presAssocID="{9153F0F7-8990-4D53-B9AB-994E996744CF}" presName="spacer" presStyleCnt="0"/>
      <dgm:spPr/>
    </dgm:pt>
    <dgm:pt modelId="{C32FE9CE-6DF7-4738-A489-3D6F199978C6}" type="pres">
      <dgm:prSet presAssocID="{0F08655D-C2A9-4C91-A95E-48F36603B246}" presName="parentText" presStyleLbl="node1" presStyleIdx="1" presStyleCnt="4" custLinFactNeighborX="824" custLinFactNeighborY="13387">
        <dgm:presLayoutVars>
          <dgm:chMax val="0"/>
          <dgm:bulletEnabled val="1"/>
        </dgm:presLayoutVars>
      </dgm:prSet>
      <dgm:spPr/>
    </dgm:pt>
    <dgm:pt modelId="{01A1CA04-1BAB-4DBC-AEB7-690369853F22}" type="pres">
      <dgm:prSet presAssocID="{9D26121A-C98A-4FB0-BAA5-8B1314842B42}" presName="spacer" presStyleCnt="0"/>
      <dgm:spPr/>
    </dgm:pt>
    <dgm:pt modelId="{A9FDEF14-0DDA-4282-BA64-A83EA82D67A0}" type="pres">
      <dgm:prSet presAssocID="{C2FEAA0C-4106-4437-9FB2-D3942AE477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20F2FC-8AC1-448A-84A5-9D59987AD4C3}" type="pres">
      <dgm:prSet presAssocID="{8FBDBAD9-65A3-48A6-B2DA-DA7ECAE8C608}" presName="spacer" presStyleCnt="0"/>
      <dgm:spPr/>
    </dgm:pt>
    <dgm:pt modelId="{530993D0-3781-4927-B24F-95C0A4CE564C}" type="pres">
      <dgm:prSet presAssocID="{6130C7F5-E54C-4450-8AE3-BAA3539D293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2759338-D028-48C4-8FA8-D14EEA604004}" type="presOf" srcId="{C5D9F8F6-4DBB-4223-B592-813484B0802D}" destId="{B672AEF3-0489-401E-AC46-FE9EC64C8192}" srcOrd="0" destOrd="0" presId="urn:microsoft.com/office/officeart/2005/8/layout/vList2"/>
    <dgm:cxn modelId="{E1666049-C37F-4BEA-B7A0-D55A310AC14D}" type="presOf" srcId="{C2FEAA0C-4106-4437-9FB2-D3942AE47723}" destId="{A9FDEF14-0DDA-4282-BA64-A83EA82D67A0}" srcOrd="0" destOrd="0" presId="urn:microsoft.com/office/officeart/2005/8/layout/vList2"/>
    <dgm:cxn modelId="{1E99066C-6B7E-4FE8-B1D9-AF1D14CD9DE7}" type="presOf" srcId="{5F537939-8399-4DDD-841B-CB7012D73571}" destId="{B34A85B3-832A-4AE1-880D-795EF3634F4D}" srcOrd="0" destOrd="0" presId="urn:microsoft.com/office/officeart/2005/8/layout/vList2"/>
    <dgm:cxn modelId="{5AAA677B-64BC-4CDA-8E37-35A8B335CA23}" type="presOf" srcId="{0F08655D-C2A9-4C91-A95E-48F36603B246}" destId="{C32FE9CE-6DF7-4738-A489-3D6F199978C6}" srcOrd="0" destOrd="0" presId="urn:microsoft.com/office/officeart/2005/8/layout/vList2"/>
    <dgm:cxn modelId="{A21F647F-FF88-4A32-A847-ACE90FAFE557}" srcId="{5F537939-8399-4DDD-841B-CB7012D73571}" destId="{0F08655D-C2A9-4C91-A95E-48F36603B246}" srcOrd="1" destOrd="0" parTransId="{31847426-C20C-45CF-8FB0-762C5C36E7E5}" sibTransId="{9D26121A-C98A-4FB0-BAA5-8B1314842B42}"/>
    <dgm:cxn modelId="{3336178B-2C78-44AA-98FD-7F8369628F60}" srcId="{5F537939-8399-4DDD-841B-CB7012D73571}" destId="{6130C7F5-E54C-4450-8AE3-BAA3539D293E}" srcOrd="3" destOrd="0" parTransId="{8B4E31A5-C59D-446F-A05E-65AB376F85B8}" sibTransId="{3D233C09-79B0-4A12-8933-388C58C52776}"/>
    <dgm:cxn modelId="{BBADED8F-0835-4FB9-8D02-076A7611B40F}" srcId="{5F537939-8399-4DDD-841B-CB7012D73571}" destId="{C5D9F8F6-4DBB-4223-B592-813484B0802D}" srcOrd="0" destOrd="0" parTransId="{DC461442-A4D4-4F28-9151-79BFF2FB8B65}" sibTransId="{9153F0F7-8990-4D53-B9AB-994E996744CF}"/>
    <dgm:cxn modelId="{ADC41BE4-8039-4E4C-9A81-C96A15A63283}" type="presOf" srcId="{6130C7F5-E54C-4450-8AE3-BAA3539D293E}" destId="{530993D0-3781-4927-B24F-95C0A4CE564C}" srcOrd="0" destOrd="0" presId="urn:microsoft.com/office/officeart/2005/8/layout/vList2"/>
    <dgm:cxn modelId="{4D81F4EF-93A6-4B9A-BF49-655027B6B7FA}" srcId="{5F537939-8399-4DDD-841B-CB7012D73571}" destId="{C2FEAA0C-4106-4437-9FB2-D3942AE47723}" srcOrd="2" destOrd="0" parTransId="{F337DCF3-C9FF-40A3-A451-6C64E7C918F4}" sibTransId="{8FBDBAD9-65A3-48A6-B2DA-DA7ECAE8C608}"/>
    <dgm:cxn modelId="{880605AF-776D-4D2F-82A2-4D4FCFE2C883}" type="presParOf" srcId="{B34A85B3-832A-4AE1-880D-795EF3634F4D}" destId="{B672AEF3-0489-401E-AC46-FE9EC64C8192}" srcOrd="0" destOrd="0" presId="urn:microsoft.com/office/officeart/2005/8/layout/vList2"/>
    <dgm:cxn modelId="{6E88C9F1-3E4F-4CD4-86A3-7FE993438EE5}" type="presParOf" srcId="{B34A85B3-832A-4AE1-880D-795EF3634F4D}" destId="{C846FDB7-7E87-44FF-9A32-AD7B941CF14D}" srcOrd="1" destOrd="0" presId="urn:microsoft.com/office/officeart/2005/8/layout/vList2"/>
    <dgm:cxn modelId="{17040B5F-6D7C-4B0F-85CD-67EAA2735318}" type="presParOf" srcId="{B34A85B3-832A-4AE1-880D-795EF3634F4D}" destId="{C32FE9CE-6DF7-4738-A489-3D6F199978C6}" srcOrd="2" destOrd="0" presId="urn:microsoft.com/office/officeart/2005/8/layout/vList2"/>
    <dgm:cxn modelId="{1C678DCA-A352-4E1C-8096-BC6DAB69A815}" type="presParOf" srcId="{B34A85B3-832A-4AE1-880D-795EF3634F4D}" destId="{01A1CA04-1BAB-4DBC-AEB7-690369853F22}" srcOrd="3" destOrd="0" presId="urn:microsoft.com/office/officeart/2005/8/layout/vList2"/>
    <dgm:cxn modelId="{14F858C2-D7E4-47F3-95B3-4F504F1A9A1E}" type="presParOf" srcId="{B34A85B3-832A-4AE1-880D-795EF3634F4D}" destId="{A9FDEF14-0DDA-4282-BA64-A83EA82D67A0}" srcOrd="4" destOrd="0" presId="urn:microsoft.com/office/officeart/2005/8/layout/vList2"/>
    <dgm:cxn modelId="{1A6E99A4-9EBA-4620-BE10-DCBFAF48B102}" type="presParOf" srcId="{B34A85B3-832A-4AE1-880D-795EF3634F4D}" destId="{7C20F2FC-8AC1-448A-84A5-9D59987AD4C3}" srcOrd="5" destOrd="0" presId="urn:microsoft.com/office/officeart/2005/8/layout/vList2"/>
    <dgm:cxn modelId="{ADFE601E-DE08-4BA2-9DED-11D4FBFDBC1E}" type="presParOf" srcId="{B34A85B3-832A-4AE1-880D-795EF3634F4D}" destId="{530993D0-3781-4927-B24F-95C0A4CE564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A1C67-3FBD-40A4-A5F3-F42D96C43F4C}">
      <dsp:nvSpPr>
        <dsp:cNvPr id="0" name=""/>
        <dsp:cNvSpPr/>
      </dsp:nvSpPr>
      <dsp:spPr>
        <a:xfrm>
          <a:off x="558471" y="440483"/>
          <a:ext cx="1715625" cy="1715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E2525-75BD-4EB0-8361-3EC5BE239E4D}">
      <dsp:nvSpPr>
        <dsp:cNvPr id="0" name=""/>
        <dsp:cNvSpPr/>
      </dsp:nvSpPr>
      <dsp:spPr>
        <a:xfrm>
          <a:off x="924096" y="806108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69533-86BD-459B-B4A6-1CBDC9214140}">
      <dsp:nvSpPr>
        <dsp:cNvPr id="0" name=""/>
        <dsp:cNvSpPr/>
      </dsp:nvSpPr>
      <dsp:spPr>
        <a:xfrm>
          <a:off x="10034" y="2690483"/>
          <a:ext cx="2812500" cy="134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cap="none" baseline="0" dirty="0" err="1"/>
            <a:t>Problema</a:t>
          </a:r>
          <a:r>
            <a:rPr lang="en-US" sz="1400" b="0" i="0" kern="1200" cap="none" baseline="0" dirty="0"/>
            <a:t>: </a:t>
          </a:r>
          <a:r>
            <a:rPr lang="en-US" sz="1400" b="0" i="0" kern="1200" cap="none" baseline="0" dirty="0" err="1"/>
            <a:t>Trăim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în</a:t>
          </a:r>
          <a:r>
            <a:rPr lang="en-US" sz="1400" b="0" i="0" kern="1200" cap="none" baseline="0" dirty="0"/>
            <a:t> era "Fake News" </a:t>
          </a:r>
          <a:r>
            <a:rPr lang="en-US" sz="1400" b="0" i="0" kern="1200" cap="none" baseline="0" dirty="0" err="1"/>
            <a:t>și</a:t>
          </a:r>
          <a:r>
            <a:rPr lang="en-US" sz="1400" b="0" i="0" kern="1200" cap="none" baseline="0" dirty="0"/>
            <a:t> a </a:t>
          </a:r>
          <a:r>
            <a:rPr lang="en-US" sz="1400" b="0" i="0" kern="1200" cap="none" baseline="0" dirty="0" err="1"/>
            <a:t>manipulării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digitale</a:t>
          </a:r>
          <a:r>
            <a:rPr lang="en-US" sz="1400" b="0" i="0" kern="1200" cap="none" baseline="0" dirty="0"/>
            <a:t>. Software-urile de </a:t>
          </a:r>
          <a:r>
            <a:rPr lang="en-US" sz="1400" b="0" i="0" kern="1200" cap="none" baseline="0" dirty="0" err="1"/>
            <a:t>editare</a:t>
          </a:r>
          <a:r>
            <a:rPr lang="en-US" sz="1400" b="0" i="0" kern="1200" cap="none" baseline="0" dirty="0"/>
            <a:t> (Photoshop) </a:t>
          </a:r>
          <a:r>
            <a:rPr lang="en-US" sz="1400" b="0" i="0" kern="1200" cap="none" baseline="0" dirty="0" err="1"/>
            <a:t>și</a:t>
          </a:r>
          <a:r>
            <a:rPr lang="en-US" sz="1400" b="0" i="0" kern="1200" cap="none" baseline="0" dirty="0"/>
            <a:t> AI-ul fac </a:t>
          </a:r>
          <a:r>
            <a:rPr lang="en-US" sz="1400" b="0" i="0" kern="1200" cap="none" baseline="0" dirty="0" err="1"/>
            <a:t>falsificarea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accesibilă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oricui</a:t>
          </a:r>
          <a:r>
            <a:rPr lang="en-US" sz="1400" b="0" i="0" kern="1200" cap="none" baseline="0" dirty="0"/>
            <a:t>.</a:t>
          </a:r>
          <a:endParaRPr lang="en-US" sz="1400" kern="1200" cap="none" baseline="0" dirty="0"/>
        </a:p>
      </dsp:txBody>
      <dsp:txXfrm>
        <a:off x="10034" y="2690483"/>
        <a:ext cx="2812500" cy="1348022"/>
      </dsp:txXfrm>
    </dsp:sp>
    <dsp:sp modelId="{A0117022-1314-40FF-8CFD-45596F7A7996}">
      <dsp:nvSpPr>
        <dsp:cNvPr id="0" name=""/>
        <dsp:cNvSpPr/>
      </dsp:nvSpPr>
      <dsp:spPr>
        <a:xfrm>
          <a:off x="3863159" y="440483"/>
          <a:ext cx="1715625" cy="1715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770F1-776F-440F-9A21-CF3D2FD84670}">
      <dsp:nvSpPr>
        <dsp:cNvPr id="0" name=""/>
        <dsp:cNvSpPr/>
      </dsp:nvSpPr>
      <dsp:spPr>
        <a:xfrm>
          <a:off x="4228784" y="806108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8F9AF-CBB1-479C-AE00-C6C787F3FE4B}">
      <dsp:nvSpPr>
        <dsp:cNvPr id="0" name=""/>
        <dsp:cNvSpPr/>
      </dsp:nvSpPr>
      <dsp:spPr>
        <a:xfrm>
          <a:off x="3314721" y="2690483"/>
          <a:ext cx="2812500" cy="134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cap="none" baseline="0" dirty="0" err="1"/>
            <a:t>Nevoia</a:t>
          </a:r>
          <a:r>
            <a:rPr lang="en-US" sz="1400" b="0" i="0" kern="1200" cap="none" baseline="0" dirty="0"/>
            <a:t>: "A </a:t>
          </a:r>
          <a:r>
            <a:rPr lang="en-US" sz="1400" b="0" i="0" kern="1200" cap="none" baseline="0" dirty="0" err="1"/>
            <a:t>vedea</a:t>
          </a:r>
          <a:r>
            <a:rPr lang="en-US" sz="1400" b="0" i="0" kern="1200" cap="none" baseline="0" dirty="0"/>
            <a:t> nu </a:t>
          </a:r>
          <a:r>
            <a:rPr lang="en-US" sz="1400" b="0" i="0" kern="1200" cap="none" baseline="0" dirty="0" err="1"/>
            <a:t>mai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înseamnă</a:t>
          </a:r>
          <a:r>
            <a:rPr lang="en-US" sz="1400" b="0" i="0" kern="1200" cap="none" baseline="0" dirty="0"/>
            <a:t> a </a:t>
          </a:r>
          <a:r>
            <a:rPr lang="en-US" sz="1400" b="0" i="0" kern="1200" cap="none" baseline="0" dirty="0" err="1"/>
            <a:t>crede</a:t>
          </a:r>
          <a:r>
            <a:rPr lang="en-US" sz="1400" b="0" i="0" kern="1200" cap="none" baseline="0" dirty="0"/>
            <a:t>". Este critic </a:t>
          </a:r>
          <a:r>
            <a:rPr lang="en-US" sz="1400" b="0" i="0" kern="1200" cap="none" baseline="0" dirty="0" err="1"/>
            <a:t>să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avem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instrumente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criminalistice</a:t>
          </a:r>
          <a:r>
            <a:rPr lang="en-US" sz="1400" b="0" i="0" kern="1200" cap="none" baseline="0" dirty="0"/>
            <a:t> automate </a:t>
          </a:r>
          <a:r>
            <a:rPr lang="en-US" sz="1400" b="0" i="0" kern="1200" cap="none" baseline="0" dirty="0" err="1"/>
            <a:t>pentru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validarea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probelor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vizuale</a:t>
          </a:r>
          <a:r>
            <a:rPr lang="en-US" sz="1400" b="0" i="0" kern="1200" cap="none" baseline="0" dirty="0"/>
            <a:t>.</a:t>
          </a:r>
          <a:endParaRPr lang="en-US" sz="1400" kern="1200" cap="none" baseline="0" dirty="0"/>
        </a:p>
      </dsp:txBody>
      <dsp:txXfrm>
        <a:off x="3314721" y="2690483"/>
        <a:ext cx="2812500" cy="1348022"/>
      </dsp:txXfrm>
    </dsp:sp>
    <dsp:sp modelId="{4033C4B3-46B7-417F-9AFE-9873E1F06A96}">
      <dsp:nvSpPr>
        <dsp:cNvPr id="0" name=""/>
        <dsp:cNvSpPr/>
      </dsp:nvSpPr>
      <dsp:spPr>
        <a:xfrm>
          <a:off x="7167846" y="440483"/>
          <a:ext cx="1715625" cy="1715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4182F-5F88-4FA4-BCB1-E89DAA2EA435}">
      <dsp:nvSpPr>
        <dsp:cNvPr id="0" name=""/>
        <dsp:cNvSpPr/>
      </dsp:nvSpPr>
      <dsp:spPr>
        <a:xfrm>
          <a:off x="7533471" y="806108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A1F72-9F0A-400C-A790-9E1BE5DA3157}">
      <dsp:nvSpPr>
        <dsp:cNvPr id="0" name=""/>
        <dsp:cNvSpPr/>
      </dsp:nvSpPr>
      <dsp:spPr>
        <a:xfrm>
          <a:off x="6619409" y="2690483"/>
          <a:ext cx="2812500" cy="134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cap="none" baseline="0" dirty="0" err="1"/>
            <a:t>Soluția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propusă</a:t>
          </a:r>
          <a:r>
            <a:rPr lang="en-US" sz="1400" b="0" i="0" kern="1200" cap="none" baseline="0" dirty="0"/>
            <a:t>: O </a:t>
          </a:r>
          <a:r>
            <a:rPr lang="en-US" sz="1400" b="0" i="0" kern="1200" cap="none" baseline="0" dirty="0" err="1"/>
            <a:t>abordare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duală</a:t>
          </a:r>
          <a:r>
            <a:rPr lang="en-US" sz="1400" b="0" i="0" kern="1200" cap="none" baseline="0" dirty="0"/>
            <a:t> – </a:t>
          </a:r>
          <a:r>
            <a:rPr lang="en-US" sz="1400" b="0" i="0" kern="1200" cap="none" baseline="0" dirty="0" err="1"/>
            <a:t>înțelegerea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mecanismului</a:t>
          </a:r>
          <a:r>
            <a:rPr lang="en-US" sz="1400" b="0" i="0" kern="1200" cap="none" baseline="0" dirty="0"/>
            <a:t> de </a:t>
          </a:r>
          <a:r>
            <a:rPr lang="en-US" sz="1400" b="0" i="0" kern="1200" cap="none" baseline="0" dirty="0" err="1"/>
            <a:t>falsificare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și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dezvoltarea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unui</a:t>
          </a:r>
          <a:r>
            <a:rPr lang="en-US" sz="1400" b="0" i="0" kern="1200" cap="none" baseline="0" dirty="0"/>
            <a:t> software de </a:t>
          </a:r>
          <a:r>
            <a:rPr lang="en-US" sz="1400" b="0" i="0" kern="1200" cap="none" baseline="0" dirty="0" err="1"/>
            <a:t>detecție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bazat</a:t>
          </a:r>
          <a:r>
            <a:rPr lang="en-US" sz="1400" b="0" i="0" kern="1200" cap="none" baseline="0" dirty="0"/>
            <a:t> pe </a:t>
          </a:r>
          <a:r>
            <a:rPr lang="en-US" sz="1400" b="0" i="0" kern="1200" cap="none" baseline="0" dirty="0" err="1"/>
            <a:t>algoritmul</a:t>
          </a:r>
          <a:r>
            <a:rPr lang="en-US" sz="1400" b="0" i="0" kern="1200" cap="none" baseline="0" dirty="0"/>
            <a:t> ELA.</a:t>
          </a:r>
          <a:endParaRPr lang="en-US" sz="1400" kern="1200" cap="none" baseline="0" dirty="0"/>
        </a:p>
      </dsp:txBody>
      <dsp:txXfrm>
        <a:off x="6619409" y="2690483"/>
        <a:ext cx="2812500" cy="1348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2AEF3-0489-401E-AC46-FE9EC64C8192}">
      <dsp:nvSpPr>
        <dsp:cNvPr id="0" name=""/>
        <dsp:cNvSpPr/>
      </dsp:nvSpPr>
      <dsp:spPr>
        <a:xfrm>
          <a:off x="0" y="31608"/>
          <a:ext cx="6496050" cy="149517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1.</a:t>
          </a:r>
          <a:r>
            <a:rPr lang="en-US" sz="1600" b="1" kern="1200"/>
            <a:t> Valorificarea Metodei ELA prin Analiză Experimentală: </a:t>
          </a:r>
          <a:r>
            <a:rPr lang="en-US" sz="1600" kern="1200"/>
            <a:t>Investigarea impactului </a:t>
          </a:r>
          <a:r>
            <a:rPr lang="en-US" sz="1600" b="1" kern="1200"/>
            <a:t>condițiilor de fotografiere</a:t>
          </a:r>
          <a:r>
            <a:rPr lang="en-US" sz="1600" kern="1200"/>
            <a:t> (tipul de iluminare, textura fundalului, zgomotul ISO) asupra acurateței ELA si cautarea scenariilor optime în care ELA este eficientă (ex: fundaluri uniforme  vs. texturate).</a:t>
          </a:r>
          <a:r>
            <a:rPr lang="en-US" sz="1600" b="0" i="0" kern="1200"/>
            <a:t> </a:t>
          </a:r>
          <a:endParaRPr lang="en-US" sz="1600" kern="1200" dirty="0"/>
        </a:p>
      </dsp:txBody>
      <dsp:txXfrm>
        <a:off x="72988" y="104596"/>
        <a:ext cx="6350074" cy="1349196"/>
      </dsp:txXfrm>
    </dsp:sp>
    <dsp:sp modelId="{C32FE9CE-6DF7-4738-A489-3D6F199978C6}">
      <dsp:nvSpPr>
        <dsp:cNvPr id="0" name=""/>
        <dsp:cNvSpPr/>
      </dsp:nvSpPr>
      <dsp:spPr>
        <a:xfrm>
          <a:off x="0" y="1511128"/>
          <a:ext cx="6496050" cy="1283343"/>
        </a:xfrm>
        <a:prstGeom prst="roundRect">
          <a:avLst/>
        </a:prstGeom>
        <a:gradFill rotWithShape="0">
          <a:gsLst>
            <a:gs pos="0">
              <a:schemeClr val="accent2">
                <a:hueOff val="-482067"/>
                <a:satOff val="-3308"/>
                <a:lumOff val="1699"/>
                <a:alphaOff val="0"/>
                <a:tint val="98000"/>
                <a:lumMod val="114000"/>
              </a:schemeClr>
            </a:gs>
            <a:gs pos="100000">
              <a:schemeClr val="accent2">
                <a:hueOff val="-482067"/>
                <a:satOff val="-3308"/>
                <a:lumOff val="169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2. </a:t>
          </a:r>
          <a:r>
            <a:rPr lang="en-US" sz="1600" b="1" i="0" kern="1200"/>
            <a:t>Dezvoltarea aplicației "Forensic ELA Expert": </a:t>
          </a:r>
          <a:r>
            <a:rPr lang="en-US" sz="1600" b="0" i="0" kern="1200"/>
            <a:t>Un laborator virtual complet (Python) pentru analiză și generare de falsuri.  (+integrare AI pentru decuparea obiectelor)</a:t>
          </a:r>
          <a:endParaRPr lang="en-US" sz="1600" kern="1200" dirty="0"/>
        </a:p>
      </dsp:txBody>
      <dsp:txXfrm>
        <a:off x="62648" y="1573776"/>
        <a:ext cx="6370754" cy="1158047"/>
      </dsp:txXfrm>
    </dsp:sp>
    <dsp:sp modelId="{A9FDEF14-0DDA-4282-BA64-A83EA82D67A0}">
      <dsp:nvSpPr>
        <dsp:cNvPr id="0" name=""/>
        <dsp:cNvSpPr/>
      </dsp:nvSpPr>
      <dsp:spPr>
        <a:xfrm>
          <a:off x="0" y="2805872"/>
          <a:ext cx="6496050" cy="1283343"/>
        </a:xfrm>
        <a:prstGeom prst="roundRect">
          <a:avLst/>
        </a:prstGeom>
        <a:gradFill rotWithShape="0">
          <a:gsLst>
            <a:gs pos="0">
              <a:schemeClr val="accent2">
                <a:hueOff val="-964133"/>
                <a:satOff val="-6616"/>
                <a:lumOff val="3399"/>
                <a:alphaOff val="0"/>
                <a:tint val="98000"/>
                <a:lumMod val="114000"/>
              </a:schemeClr>
            </a:gs>
            <a:gs pos="100000">
              <a:schemeClr val="accent2">
                <a:hueOff val="-964133"/>
                <a:satOff val="-6616"/>
                <a:lumOff val="339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3. </a:t>
          </a:r>
          <a:r>
            <a:rPr lang="en-US" sz="1600" b="1" i="0" kern="1200"/>
            <a:t>Studiul Compresiei JPEG</a:t>
          </a:r>
          <a:r>
            <a:rPr lang="en-US" sz="1600" b="0" i="0" kern="1200"/>
            <a:t>: Implementarea compresiei locale (zonale) și succesive pentru a testa limitele detecției.</a:t>
          </a:r>
          <a:endParaRPr lang="en-US" sz="1600" kern="1200" dirty="0"/>
        </a:p>
      </dsp:txBody>
      <dsp:txXfrm>
        <a:off x="62648" y="2868520"/>
        <a:ext cx="6370754" cy="1158047"/>
      </dsp:txXfrm>
    </dsp:sp>
    <dsp:sp modelId="{530993D0-3781-4927-B24F-95C0A4CE564C}">
      <dsp:nvSpPr>
        <dsp:cNvPr id="0" name=""/>
        <dsp:cNvSpPr/>
      </dsp:nvSpPr>
      <dsp:spPr>
        <a:xfrm>
          <a:off x="0" y="4102378"/>
          <a:ext cx="6496050" cy="1283343"/>
        </a:xfrm>
        <a:prstGeom prst="round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8000"/>
                <a:lumMod val="11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4. </a:t>
          </a:r>
          <a:r>
            <a:rPr lang="en-US" sz="1600" b="1" i="0" kern="1200"/>
            <a:t>Validare</a:t>
          </a:r>
          <a:r>
            <a:rPr lang="en-US" sz="1600" b="0" i="0" kern="1200"/>
            <a:t>: Compararea rezultatelor proprii cu standardele industriei (FotoForensics, 29a.ch)</a:t>
          </a:r>
          <a:endParaRPr lang="en-US" sz="1600" kern="1200" dirty="0"/>
        </a:p>
      </dsp:txBody>
      <dsp:txXfrm>
        <a:off x="62648" y="4165026"/>
        <a:ext cx="6370754" cy="1158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916C4-19A6-4385-9076-7BF792306B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9342-5F00-4A98-A279-FC51C227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0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4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0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87A61-644E-B5A0-3F93-D0B882985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E7E74-AF7D-8CE5-CF18-AD60201F3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95A67B-D465-F63C-1474-CF292262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C3614-FD7F-F065-7C64-9182B4CB2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0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6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3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3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6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64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862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52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0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55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04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6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2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0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0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8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66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6491-8311-A7B8-0187-82F6868AA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1037045" cy="3329581"/>
          </a:xfrm>
        </p:spPr>
        <p:txBody>
          <a:bodyPr/>
          <a:lstStyle/>
          <a:p>
            <a:r>
              <a:rPr lang="en-US" sz="5800" dirty="0" err="1"/>
              <a:t>Tehnici</a:t>
            </a:r>
            <a:r>
              <a:rPr lang="en-US" sz="5800" dirty="0"/>
              <a:t> de </a:t>
            </a:r>
            <a:r>
              <a:rPr lang="en-US" sz="5800" dirty="0" err="1"/>
              <a:t>verificare</a:t>
            </a:r>
            <a:r>
              <a:rPr lang="en-US" sz="5800" dirty="0"/>
              <a:t> a </a:t>
            </a:r>
            <a:r>
              <a:rPr lang="en-US" sz="5800" dirty="0" err="1"/>
              <a:t>autenticității</a:t>
            </a:r>
            <a:r>
              <a:rPr lang="en-US" sz="5800" dirty="0"/>
              <a:t> </a:t>
            </a:r>
            <a:r>
              <a:rPr lang="en-US" sz="5800" dirty="0" err="1"/>
              <a:t>imaginilor</a:t>
            </a:r>
            <a:r>
              <a:rPr lang="en-US" sz="5800" dirty="0"/>
              <a:t> - ELA (Error Level Analysis)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1CAAB-E858-5BAB-DEF6-ABBE82EB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133996"/>
            <a:ext cx="8825658" cy="861420"/>
          </a:xfrm>
        </p:spPr>
        <p:txBody>
          <a:bodyPr/>
          <a:lstStyle/>
          <a:p>
            <a:r>
              <a:rPr lang="en-US" dirty="0"/>
              <a:t>Student: </a:t>
            </a:r>
            <a:r>
              <a:rPr lang="en-US" dirty="0" err="1"/>
              <a:t>stancovici</a:t>
            </a:r>
            <a:r>
              <a:rPr lang="en-US" dirty="0"/>
              <a:t> </a:t>
            </a:r>
            <a:r>
              <a:rPr lang="en-US" dirty="0" err="1"/>
              <a:t>marian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0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096F8-72E4-9309-96ED-380DCECBF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81DEB3-019B-ADF9-F0A9-9C7E4AB7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Experimentală</a:t>
            </a:r>
            <a:r>
              <a:rPr lang="en-US" dirty="0"/>
              <a:t> – </a:t>
            </a:r>
            <a:r>
              <a:rPr lang="en-US" dirty="0" err="1"/>
              <a:t>Alegerea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838B4-4627-1089-594E-8D53D2CB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CE7AC-F74A-01DF-CEAD-BE97A1D1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141" y="1181043"/>
            <a:ext cx="6269434" cy="5057198"/>
          </a:xfrm>
        </p:spPr>
        <p:txBody>
          <a:bodyPr>
            <a:normAutofit/>
          </a:bodyPr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validare</a:t>
            </a:r>
            <a:r>
              <a:rPr lang="en-US" dirty="0"/>
              <a:t>, am </a:t>
            </a:r>
            <a:r>
              <a:rPr lang="en-US" dirty="0" err="1"/>
              <a:t>selectat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cu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opuse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testa</a:t>
            </a:r>
            <a:r>
              <a:rPr lang="en-US" dirty="0"/>
              <a:t> </a:t>
            </a:r>
            <a:r>
              <a:rPr lang="en-US" dirty="0" err="1"/>
              <a:t>sensibilitatea</a:t>
            </a:r>
            <a:r>
              <a:rPr lang="en-US" dirty="0"/>
              <a:t> </a:t>
            </a:r>
            <a:r>
              <a:rPr lang="en-US" dirty="0" err="1"/>
              <a:t>algoritmului</a:t>
            </a:r>
            <a:r>
              <a:rPr lang="en-US" dirty="0"/>
              <a:t> la </a:t>
            </a:r>
            <a:r>
              <a:rPr lang="en-US" dirty="0" err="1"/>
              <a:t>condițiile</a:t>
            </a:r>
            <a:r>
              <a:rPr lang="en-US" dirty="0"/>
              <a:t> de </a:t>
            </a:r>
            <a:r>
              <a:rPr lang="en-US" dirty="0" err="1"/>
              <a:t>captură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Condiții</a:t>
            </a:r>
            <a:r>
              <a:rPr lang="en-US" b="1" dirty="0"/>
              <a:t> de </a:t>
            </a:r>
            <a:r>
              <a:rPr lang="en-US" b="1" dirty="0" err="1"/>
              <a:t>Iluminare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Lumină</a:t>
            </a:r>
            <a:r>
              <a:rPr lang="en-US" dirty="0"/>
              <a:t> </a:t>
            </a:r>
            <a:r>
              <a:rPr lang="en-US" dirty="0" err="1"/>
              <a:t>naturală</a:t>
            </a:r>
            <a:r>
              <a:rPr lang="en-US" dirty="0"/>
              <a:t> </a:t>
            </a:r>
            <a:r>
              <a:rPr lang="en-US" dirty="0" err="1"/>
              <a:t>difuză</a:t>
            </a:r>
            <a:r>
              <a:rPr lang="en-US" dirty="0"/>
              <a:t> (Exterior) vs. </a:t>
            </a:r>
            <a:r>
              <a:rPr lang="en-US" dirty="0" err="1"/>
              <a:t>Lumină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</a:t>
            </a:r>
            <a:r>
              <a:rPr lang="en-US" dirty="0" err="1"/>
              <a:t>direcțională</a:t>
            </a:r>
            <a:r>
              <a:rPr lang="en-US" dirty="0"/>
              <a:t> (Interior).</a:t>
            </a:r>
          </a:p>
          <a:p>
            <a:endParaRPr lang="en-US" dirty="0"/>
          </a:p>
          <a:p>
            <a:r>
              <a:rPr lang="en-US" b="1" dirty="0"/>
              <a:t>Analiza </a:t>
            </a:r>
            <a:r>
              <a:rPr lang="en-US" b="1" dirty="0" err="1"/>
              <a:t>Frecvențelor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b="1" dirty="0" err="1"/>
              <a:t>Fundaluri</a:t>
            </a:r>
            <a:r>
              <a:rPr lang="en-US" b="1" dirty="0"/>
              <a:t> </a:t>
            </a:r>
            <a:r>
              <a:rPr lang="en-US" b="1" dirty="0" err="1"/>
              <a:t>Zgomotoase</a:t>
            </a:r>
            <a:r>
              <a:rPr lang="en-US" b="1" dirty="0"/>
              <a:t> (High Frequency):</a:t>
            </a:r>
            <a:r>
              <a:rPr lang="en-US" dirty="0"/>
              <a:t> </a:t>
            </a:r>
            <a:r>
              <a:rPr lang="en-US" dirty="0" err="1"/>
              <a:t>Iarbă</a:t>
            </a:r>
            <a:r>
              <a:rPr lang="en-US" dirty="0"/>
              <a:t>, </a:t>
            </a:r>
            <a:r>
              <a:rPr lang="en-US" dirty="0" err="1"/>
              <a:t>pietriș</a:t>
            </a:r>
            <a:r>
              <a:rPr lang="en-US" dirty="0"/>
              <a:t>, </a:t>
            </a:r>
            <a:r>
              <a:rPr lang="en-US" dirty="0" err="1"/>
              <a:t>garduri</a:t>
            </a:r>
            <a:r>
              <a:rPr lang="en-US" dirty="0"/>
              <a:t> (</a:t>
            </a:r>
            <a:r>
              <a:rPr lang="en-US" dirty="0" err="1"/>
              <a:t>greu</a:t>
            </a:r>
            <a:r>
              <a:rPr lang="en-US" dirty="0"/>
              <a:t> de </a:t>
            </a:r>
            <a:r>
              <a:rPr lang="en-US" dirty="0" err="1"/>
              <a:t>comprimat</a:t>
            </a:r>
            <a:r>
              <a:rPr lang="en-US" dirty="0"/>
              <a:t>).</a:t>
            </a:r>
          </a:p>
          <a:p>
            <a:pPr lvl="1"/>
            <a:r>
              <a:rPr lang="en-US" b="1" dirty="0" err="1"/>
              <a:t>Fundaluri</a:t>
            </a:r>
            <a:r>
              <a:rPr lang="en-US" b="1" dirty="0"/>
              <a:t> </a:t>
            </a:r>
            <a:r>
              <a:rPr lang="en-US" b="1" dirty="0" err="1"/>
              <a:t>Uniforme</a:t>
            </a:r>
            <a:r>
              <a:rPr lang="en-US" b="1" dirty="0"/>
              <a:t> (Low Frequency):</a:t>
            </a:r>
            <a:r>
              <a:rPr lang="en-US" dirty="0"/>
              <a:t> Cer, </a:t>
            </a:r>
            <a:r>
              <a:rPr lang="en-US" dirty="0" err="1"/>
              <a:t>pereți</a:t>
            </a:r>
            <a:r>
              <a:rPr lang="en-US" dirty="0"/>
              <a:t>, </a:t>
            </a:r>
            <a:r>
              <a:rPr lang="en-US" dirty="0" err="1"/>
              <a:t>gradiente</a:t>
            </a:r>
            <a:r>
              <a:rPr lang="en-US" dirty="0"/>
              <a:t> (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comprimat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6021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40BD-9CAA-6284-7F7C-A433E2D90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7D4F71-3F6F-B161-970D-DFD8A463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963" y="2804936"/>
            <a:ext cx="10035761" cy="1405323"/>
          </a:xfrm>
        </p:spPr>
        <p:txBody>
          <a:bodyPr/>
          <a:lstStyle/>
          <a:p>
            <a:r>
              <a:rPr lang="en-US" dirty="0" err="1"/>
              <a:t>Studiu</a:t>
            </a:r>
            <a:r>
              <a:rPr lang="en-US" dirty="0"/>
              <a:t> de Caz 1 -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Inserțiilor</a:t>
            </a:r>
            <a:r>
              <a:rPr lang="en-US" dirty="0"/>
              <a:t> </a:t>
            </a:r>
            <a:r>
              <a:rPr lang="en-US" dirty="0" err="1"/>
              <a:t>Inserție</a:t>
            </a:r>
            <a:r>
              <a:rPr lang="en-US" dirty="0"/>
              <a:t> pe Fundal Complex ("</a:t>
            </a:r>
            <a:r>
              <a:rPr lang="en-US" dirty="0" err="1"/>
              <a:t>Curtea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3417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275DB-243A-B072-FAE1-14E729C45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F916B6A-4A1E-4A48-8BC8-1E4776E03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1C5D755C-6A9E-4780-8524-22F98BAC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AC099B-3614-4184-BF57-F5447D15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70ECA-093D-E1DF-2012-A5EAD129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02" y="1063864"/>
            <a:ext cx="4045021" cy="4730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Condiții</a:t>
            </a:r>
            <a:r>
              <a:rPr lang="en-US" sz="1600" dirty="0"/>
              <a:t> Fundal: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Exterior, </a:t>
            </a:r>
            <a:r>
              <a:rPr lang="en-US" sz="1400" dirty="0" err="1"/>
              <a:t>lumină</a:t>
            </a:r>
            <a:r>
              <a:rPr lang="en-US" sz="1400" dirty="0"/>
              <a:t> </a:t>
            </a:r>
            <a:r>
              <a:rPr lang="en-US" sz="1400" dirty="0" err="1"/>
              <a:t>difuză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 err="1"/>
              <a:t>Textură</a:t>
            </a:r>
            <a:r>
              <a:rPr lang="en-US" sz="1400" dirty="0"/>
              <a:t> </a:t>
            </a:r>
            <a:r>
              <a:rPr lang="en-US" sz="1400" dirty="0" err="1"/>
              <a:t>complexă</a:t>
            </a:r>
            <a:r>
              <a:rPr lang="en-US" sz="1400" dirty="0"/>
              <a:t> (</a:t>
            </a:r>
            <a:r>
              <a:rPr lang="en-US" sz="1400" dirty="0" err="1"/>
              <a:t>Pietriș</a:t>
            </a:r>
            <a:r>
              <a:rPr lang="en-US" sz="1400" dirty="0"/>
              <a:t>, Gard)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Zgomot</a:t>
            </a:r>
            <a:r>
              <a:rPr lang="en-US" sz="1400" dirty="0"/>
              <a:t> natural </a:t>
            </a:r>
            <a:r>
              <a:rPr lang="en-US" sz="1400" dirty="0" err="1"/>
              <a:t>ridicat</a:t>
            </a:r>
            <a:r>
              <a:rPr lang="en-US" sz="1400" dirty="0"/>
              <a:t> (High Frequency)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Condiții</a:t>
            </a:r>
            <a:r>
              <a:rPr lang="en-US" sz="1600" dirty="0"/>
              <a:t> </a:t>
            </a:r>
            <a:r>
              <a:rPr lang="en-US" sz="1600" dirty="0" err="1"/>
              <a:t>Obiect</a:t>
            </a:r>
            <a:r>
              <a:rPr lang="en-US" sz="16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Interior, </a:t>
            </a:r>
            <a:r>
              <a:rPr lang="en-US" sz="1400" dirty="0" err="1"/>
              <a:t>lumină</a:t>
            </a:r>
            <a:r>
              <a:rPr lang="en-US" sz="1400" dirty="0"/>
              <a:t> </a:t>
            </a:r>
            <a:r>
              <a:rPr lang="en-US" sz="1400" dirty="0" err="1"/>
              <a:t>artificială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 err="1"/>
              <a:t>Textură</a:t>
            </a:r>
            <a:r>
              <a:rPr lang="en-US" sz="1400" dirty="0"/>
              <a:t> </a:t>
            </a:r>
            <a:r>
              <a:rPr lang="en-US" sz="1400" dirty="0" err="1"/>
              <a:t>uniformă</a:t>
            </a:r>
            <a:r>
              <a:rPr lang="en-US" sz="1400" dirty="0"/>
              <a:t> (</a:t>
            </a:r>
            <a:r>
              <a:rPr lang="en-US" sz="1400" dirty="0" err="1"/>
              <a:t>Blană</a:t>
            </a:r>
            <a:r>
              <a:rPr lang="en-US" sz="1400" dirty="0"/>
              <a:t> </a:t>
            </a:r>
            <a:r>
              <a:rPr lang="en-US" sz="1400" dirty="0" err="1"/>
              <a:t>neagră</a:t>
            </a:r>
            <a:r>
              <a:rPr lang="en-US" sz="1400" dirty="0"/>
              <a:t>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Rezultat</a:t>
            </a:r>
            <a:r>
              <a:rPr lang="en-US" sz="1600" dirty="0"/>
              <a:t> ELA: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Margini</a:t>
            </a:r>
            <a:r>
              <a:rPr lang="en-US" sz="1400" dirty="0"/>
              <a:t>: "</a:t>
            </a:r>
            <a:r>
              <a:rPr lang="en-US" sz="1400" dirty="0" err="1"/>
              <a:t>Coroană</a:t>
            </a:r>
            <a:r>
              <a:rPr lang="en-US" sz="1400" dirty="0"/>
              <a:t>" </a:t>
            </a:r>
            <a:r>
              <a:rPr lang="en-US" sz="1400" dirty="0" err="1"/>
              <a:t>luminoasă</a:t>
            </a:r>
            <a:r>
              <a:rPr lang="en-US" sz="1400" dirty="0"/>
              <a:t> (</a:t>
            </a:r>
            <a:r>
              <a:rPr lang="en-US" sz="1400" dirty="0" err="1"/>
              <a:t>Nealiniere</a:t>
            </a:r>
            <a:r>
              <a:rPr lang="en-US" sz="1400" dirty="0"/>
              <a:t> </a:t>
            </a:r>
            <a:r>
              <a:rPr lang="en-US" sz="1400" dirty="0" err="1"/>
              <a:t>grilă</a:t>
            </a:r>
            <a:r>
              <a:rPr lang="en-US" sz="1400" dirty="0"/>
              <a:t> 8x8)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Contrast: </a:t>
            </a:r>
            <a:r>
              <a:rPr lang="en-US" sz="1400" dirty="0" err="1"/>
              <a:t>Densitate</a:t>
            </a:r>
            <a:r>
              <a:rPr lang="en-US" sz="1400" dirty="0"/>
              <a:t> </a:t>
            </a:r>
            <a:r>
              <a:rPr lang="en-US" sz="1400" dirty="0" err="1"/>
              <a:t>eroare</a:t>
            </a:r>
            <a:r>
              <a:rPr lang="en-US" sz="1400" dirty="0"/>
              <a:t> </a:t>
            </a:r>
            <a:r>
              <a:rPr lang="en-US" sz="1400" dirty="0" err="1"/>
              <a:t>distinctă</a:t>
            </a:r>
            <a:r>
              <a:rPr lang="en-US" sz="1400" dirty="0"/>
              <a:t> </a:t>
            </a:r>
            <a:r>
              <a:rPr lang="en-US" sz="1400" dirty="0" err="1"/>
              <a:t>față</a:t>
            </a:r>
            <a:r>
              <a:rPr lang="en-US" sz="1400" dirty="0"/>
              <a:t> de </a:t>
            </a:r>
            <a:r>
              <a:rPr lang="en-US" sz="1400" dirty="0" err="1"/>
              <a:t>zgomotul</a:t>
            </a:r>
            <a:r>
              <a:rPr lang="en-US" sz="1400" dirty="0"/>
              <a:t> </a:t>
            </a:r>
            <a:r>
              <a:rPr lang="en-US" sz="1400" dirty="0" err="1"/>
              <a:t>pietrișului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B1C59C-82DE-8667-E7E9-B35A3EB626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347" y="153070"/>
            <a:ext cx="2406650" cy="1354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lus Sign 21">
            <a:extLst>
              <a:ext uri="{FF2B5EF4-FFF2-40B4-BE49-F238E27FC236}">
                <a16:creationId xmlns:a16="http://schemas.microsoft.com/office/drawing/2014/main" id="{81FBE076-799F-0A76-40D7-D3CC2F09F9D8}"/>
              </a:ext>
            </a:extLst>
          </p:cNvPr>
          <p:cNvSpPr/>
          <p:nvPr/>
        </p:nvSpPr>
        <p:spPr>
          <a:xfrm>
            <a:off x="7164620" y="554594"/>
            <a:ext cx="457200" cy="46291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E21F8C0A-21CC-F2FD-A0A7-DACA236963CD}"/>
              </a:ext>
            </a:extLst>
          </p:cNvPr>
          <p:cNvSpPr/>
          <p:nvPr/>
        </p:nvSpPr>
        <p:spPr>
          <a:xfrm rot="5400000">
            <a:off x="7123806" y="1531207"/>
            <a:ext cx="619458" cy="57209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E30324-5D9E-F451-3DFE-7E95DED3B49E}"/>
              </a:ext>
            </a:extLst>
          </p:cNvPr>
          <p:cNvCxnSpPr/>
          <p:nvPr/>
        </p:nvCxnSpPr>
        <p:spPr>
          <a:xfrm flipV="1">
            <a:off x="5959067" y="-80387"/>
            <a:ext cx="0" cy="69383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64804AB-6097-0717-9605-44696689A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55" y="72946"/>
            <a:ext cx="2534285" cy="142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5E9244-10D1-BEC4-47FB-DCEE1C984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54" y="2277712"/>
            <a:ext cx="4823699" cy="271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859622-F28A-CA71-7FE2-022D33980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6" y="4009830"/>
            <a:ext cx="4858471" cy="27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2D337C1-9342-717D-1B76-1EA114E45054}"/>
              </a:ext>
            </a:extLst>
          </p:cNvPr>
          <p:cNvSpPr/>
          <p:nvPr/>
        </p:nvSpPr>
        <p:spPr>
          <a:xfrm>
            <a:off x="8297159" y="5378318"/>
            <a:ext cx="632666" cy="6272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3FCC0-817D-4BA1-0C30-07E10AFDE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98FC46-0B1D-1AE7-E1FD-4CC681D4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pt-BR" dirty="0"/>
              <a:t>Studiu de Caz 2 </a:t>
            </a:r>
            <a:r>
              <a:rPr lang="en-US" dirty="0"/>
              <a:t>-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Inserțiilor</a:t>
            </a:r>
            <a:r>
              <a:rPr lang="en-US" dirty="0"/>
              <a:t> </a:t>
            </a:r>
            <a:r>
              <a:rPr lang="pt-BR" dirty="0"/>
              <a:t>pe Fundal Uniform ("Apusul")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8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AF37D-0129-E70C-C42F-74C7BDF24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654E03E-DE2E-C817-1BC3-2585BC9B2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7F9CC3B3-FBE0-C36E-03CD-06A939A3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047F59-BACC-94D3-1A7A-85C4AE64C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6FE2E-595C-A418-485F-0D0D052D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27" y="736989"/>
            <a:ext cx="3457976" cy="63569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Condiții</a:t>
            </a:r>
            <a:r>
              <a:rPr lang="en-US" sz="1600" dirty="0"/>
              <a:t> Fundal: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Cer la apus (Gradient de </a:t>
            </a:r>
            <a:r>
              <a:rPr lang="en-US" sz="1400" dirty="0" err="1"/>
              <a:t>culoare</a:t>
            </a:r>
            <a:r>
              <a:rPr lang="en-US" sz="1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Textură</a:t>
            </a:r>
            <a:r>
              <a:rPr lang="en-US" sz="1400" dirty="0"/>
              <a:t> </a:t>
            </a:r>
            <a:r>
              <a:rPr lang="en-US" sz="1400" dirty="0" err="1"/>
              <a:t>netedă</a:t>
            </a:r>
            <a:r>
              <a:rPr lang="en-US" sz="1400" dirty="0"/>
              <a:t> (Low Frequency)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Eroare</a:t>
            </a:r>
            <a:r>
              <a:rPr lang="en-US" sz="1400" dirty="0"/>
              <a:t> ELA: </a:t>
            </a:r>
            <a:r>
              <a:rPr lang="en-US" sz="1400" dirty="0" err="1"/>
              <a:t>Minimă</a:t>
            </a:r>
            <a:r>
              <a:rPr lang="en-US" sz="1400" dirty="0"/>
              <a:t> / </a:t>
            </a:r>
            <a:r>
              <a:rPr lang="en-US" sz="1400" dirty="0" err="1"/>
              <a:t>Aproape</a:t>
            </a:r>
            <a:r>
              <a:rPr lang="en-US" sz="1400" dirty="0"/>
              <a:t> </a:t>
            </a:r>
            <a:r>
              <a:rPr lang="en-US" sz="1400" dirty="0" err="1"/>
              <a:t>nulă</a:t>
            </a:r>
            <a:r>
              <a:rPr lang="en-US" sz="1400" dirty="0"/>
              <a:t> (Negru)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Condiții</a:t>
            </a:r>
            <a:r>
              <a:rPr lang="en-US" sz="1600" dirty="0"/>
              <a:t> </a:t>
            </a:r>
            <a:r>
              <a:rPr lang="en-US" sz="1600" dirty="0" err="1"/>
              <a:t>Obiect</a:t>
            </a:r>
            <a:r>
              <a:rPr lang="en-US" sz="16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Interior, </a:t>
            </a:r>
            <a:r>
              <a:rPr lang="en-US" sz="1400" dirty="0" err="1"/>
              <a:t>lumină</a:t>
            </a:r>
            <a:r>
              <a:rPr lang="en-US" sz="1400" dirty="0"/>
              <a:t> </a:t>
            </a:r>
            <a:r>
              <a:rPr lang="en-US" sz="1400" dirty="0" err="1"/>
              <a:t>artificială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 err="1"/>
              <a:t>Structură</a:t>
            </a:r>
            <a:r>
              <a:rPr lang="en-US" sz="1400" dirty="0"/>
              <a:t> </a:t>
            </a:r>
            <a:r>
              <a:rPr lang="en-US" sz="1400" dirty="0" err="1"/>
              <a:t>pixeli</a:t>
            </a:r>
            <a:r>
              <a:rPr lang="en-US" sz="1400" dirty="0"/>
              <a:t> </a:t>
            </a:r>
            <a:r>
              <a:rPr lang="en-US" sz="1400" dirty="0" err="1"/>
              <a:t>necomprimată</a:t>
            </a:r>
            <a:r>
              <a:rPr lang="en-US" sz="1400" dirty="0"/>
              <a:t> anterior cu </a:t>
            </a:r>
            <a:r>
              <a:rPr lang="en-US" sz="1400" dirty="0" err="1"/>
              <a:t>fundalul</a:t>
            </a:r>
            <a:endParaRPr lang="en-US" sz="14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Rezultat</a:t>
            </a:r>
            <a:r>
              <a:rPr lang="en-US" sz="1600" dirty="0"/>
              <a:t> ELA: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Contrast Maxim: </a:t>
            </a:r>
            <a:r>
              <a:rPr lang="en-US" sz="1400" dirty="0" err="1"/>
              <a:t>Obiect</a:t>
            </a:r>
            <a:r>
              <a:rPr lang="en-US" sz="1400" dirty="0"/>
              <a:t> "</a:t>
            </a:r>
            <a:r>
              <a:rPr lang="en-US" sz="1400" dirty="0" err="1"/>
              <a:t>strălucitor</a:t>
            </a:r>
            <a:r>
              <a:rPr lang="en-US" sz="1400" dirty="0"/>
              <a:t>" vs. Fundal </a:t>
            </a:r>
            <a:r>
              <a:rPr lang="en-US" sz="1400" dirty="0" err="1"/>
              <a:t>negru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 err="1"/>
              <a:t>Detectabilitate</a:t>
            </a:r>
            <a:r>
              <a:rPr lang="en-US" sz="1400" dirty="0"/>
              <a:t>: </a:t>
            </a:r>
            <a:r>
              <a:rPr lang="en-US" sz="1400" dirty="0" err="1"/>
              <a:t>Superioară</a:t>
            </a:r>
            <a:r>
              <a:rPr lang="en-US" sz="1400" dirty="0"/>
              <a:t> (</a:t>
            </a:r>
            <a:r>
              <a:rPr lang="en-US" sz="1400" dirty="0" err="1"/>
              <a:t>Fără</a:t>
            </a:r>
            <a:r>
              <a:rPr lang="en-US" sz="1400" dirty="0"/>
              <a:t> </a:t>
            </a:r>
            <a:r>
              <a:rPr lang="en-US" sz="1400" dirty="0" err="1"/>
              <a:t>zgomot</a:t>
            </a:r>
            <a:r>
              <a:rPr lang="en-US" sz="1400" dirty="0"/>
              <a:t> de </a:t>
            </a:r>
            <a:r>
              <a:rPr lang="en-US" sz="1400" dirty="0" err="1"/>
              <a:t>camuflaj</a:t>
            </a:r>
            <a:r>
              <a:rPr lang="en-US" sz="1400" dirty="0"/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C09C9A-FE0D-E0BE-E9CB-03B611D51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347" y="153070"/>
            <a:ext cx="2406650" cy="1354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lus Sign 21">
            <a:extLst>
              <a:ext uri="{FF2B5EF4-FFF2-40B4-BE49-F238E27FC236}">
                <a16:creationId xmlns:a16="http://schemas.microsoft.com/office/drawing/2014/main" id="{89142715-9DDF-8E86-F82C-26D18BE1ED03}"/>
              </a:ext>
            </a:extLst>
          </p:cNvPr>
          <p:cNvSpPr/>
          <p:nvPr/>
        </p:nvSpPr>
        <p:spPr>
          <a:xfrm>
            <a:off x="7134039" y="629460"/>
            <a:ext cx="457200" cy="46291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3077A7E2-8847-8A00-25E1-9E1C05F0AA38}"/>
              </a:ext>
            </a:extLst>
          </p:cNvPr>
          <p:cNvSpPr/>
          <p:nvPr/>
        </p:nvSpPr>
        <p:spPr>
          <a:xfrm rot="5400000">
            <a:off x="7123806" y="1531207"/>
            <a:ext cx="619458" cy="57209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321D60-A168-A8B5-B403-AB99F776E670}"/>
              </a:ext>
            </a:extLst>
          </p:cNvPr>
          <p:cNvCxnSpPr/>
          <p:nvPr/>
        </p:nvCxnSpPr>
        <p:spPr>
          <a:xfrm flipV="1">
            <a:off x="5982119" y="-104467"/>
            <a:ext cx="0" cy="69383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A7240C9-C759-F60C-4284-2B11D15D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28" y="141650"/>
            <a:ext cx="2479675" cy="139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4B022-8D38-9644-9E39-C2016D96D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71" y="2231450"/>
            <a:ext cx="4836093" cy="2720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5950F-EE89-5FAE-0F0F-D25578FB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85" y="3749979"/>
            <a:ext cx="5554215" cy="311961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A4A1139-DE65-4B71-D1F3-F877CF674724}"/>
              </a:ext>
            </a:extLst>
          </p:cNvPr>
          <p:cNvSpPr/>
          <p:nvPr/>
        </p:nvSpPr>
        <p:spPr>
          <a:xfrm>
            <a:off x="11437668" y="3915468"/>
            <a:ext cx="632666" cy="6272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7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C105-4DD4-DB4F-171E-6227FDF04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A8A7B5-1BB5-CE1E-05E3-17060F42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pt-BR" dirty="0"/>
              <a:t>Studiu de Caz 3 – Compresia </a:t>
            </a:r>
            <a:r>
              <a:rPr lang="en-US" dirty="0" err="1"/>
              <a:t>Locală</a:t>
            </a:r>
            <a:r>
              <a:rPr lang="pt-BR" dirty="0"/>
              <a:t> (Detecția Retușărilor)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8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61526-E93A-96CA-F149-2AD56D72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1F085-9A3F-994C-C14D-ABA9BC0F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3983"/>
            <a:ext cx="3380613" cy="4239015"/>
          </a:xfrm>
          <a:prstGeom prst="rect">
            <a:avLst/>
          </a:prstGeom>
          <a:effectLst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B5D98-9E2D-78F7-E68C-83D7DEF2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277" y="354204"/>
            <a:ext cx="4408488" cy="61495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Manipulare</a:t>
            </a:r>
            <a:r>
              <a:rPr lang="en-US" sz="1600" dirty="0"/>
              <a:t> </a:t>
            </a:r>
            <a:r>
              <a:rPr lang="en-US" sz="1600" dirty="0" err="1"/>
              <a:t>Locală</a:t>
            </a:r>
            <a:r>
              <a:rPr lang="en-US" sz="1600" dirty="0"/>
              <a:t> (</a:t>
            </a:r>
            <a:r>
              <a:rPr lang="en-US" sz="1600" dirty="0" err="1"/>
              <a:t>Calitate</a:t>
            </a:r>
            <a:r>
              <a:rPr lang="en-US" sz="1600" dirty="0"/>
              <a:t> Q=40% </a:t>
            </a:r>
            <a:r>
              <a:rPr lang="en-US" sz="1600" dirty="0" err="1"/>
              <a:t>în</a:t>
            </a:r>
            <a:r>
              <a:rPr lang="en-US" sz="1600" dirty="0"/>
              <a:t> </a:t>
            </a:r>
            <a:r>
              <a:rPr lang="en-US" sz="1600" dirty="0" err="1"/>
              <a:t>centru</a:t>
            </a:r>
            <a:r>
              <a:rPr lang="en-US" sz="1600" dirty="0"/>
              <a:t> vs. Q=95% global)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Elemente</a:t>
            </a:r>
            <a:r>
              <a:rPr lang="en-US" sz="1600" dirty="0"/>
              <a:t> </a:t>
            </a:r>
            <a:r>
              <a:rPr lang="en-US" sz="1600" dirty="0" err="1"/>
              <a:t>Vizuale</a:t>
            </a:r>
            <a:r>
              <a:rPr lang="en-US" sz="1600" dirty="0"/>
              <a:t> </a:t>
            </a:r>
            <a:r>
              <a:rPr lang="en-US" sz="1600" dirty="0" err="1"/>
              <a:t>Zonă</a:t>
            </a:r>
            <a:r>
              <a:rPr lang="en-US" sz="16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Gard de </a:t>
            </a:r>
            <a:r>
              <a:rPr lang="en-US" sz="1400" dirty="0" err="1"/>
              <a:t>lemn</a:t>
            </a:r>
            <a:r>
              <a:rPr lang="en-US" sz="1400" dirty="0"/>
              <a:t> (</a:t>
            </a:r>
            <a:r>
              <a:rPr lang="en-US" sz="1400" dirty="0" err="1"/>
              <a:t>uluci</a:t>
            </a:r>
            <a:r>
              <a:rPr lang="en-US" sz="1400" dirty="0"/>
              <a:t>) + </a:t>
            </a:r>
            <a:r>
              <a:rPr lang="en-US" sz="1400" dirty="0" err="1"/>
              <a:t>Pământ</a:t>
            </a:r>
            <a:r>
              <a:rPr lang="en-US" sz="1400" dirty="0"/>
              <a:t> (</a:t>
            </a:r>
            <a:r>
              <a:rPr lang="en-US" sz="1400" dirty="0" err="1"/>
              <a:t>deasupra</a:t>
            </a:r>
            <a:r>
              <a:rPr lang="en-US" sz="1400" dirty="0"/>
              <a:t> </a:t>
            </a:r>
            <a:r>
              <a:rPr lang="en-US" sz="1400" dirty="0" err="1"/>
              <a:t>gardului</a:t>
            </a:r>
            <a:r>
              <a:rPr lang="en-US" sz="1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Texturi</a:t>
            </a:r>
            <a:r>
              <a:rPr lang="en-US" sz="1400" dirty="0"/>
              <a:t> </a:t>
            </a:r>
            <a:r>
              <a:rPr lang="en-US" sz="1400" dirty="0" err="1"/>
              <a:t>complexe</a:t>
            </a:r>
            <a:r>
              <a:rPr lang="en-US" sz="1400" dirty="0"/>
              <a:t> / </a:t>
            </a:r>
            <a:r>
              <a:rPr lang="en-US" sz="1400" dirty="0" err="1"/>
              <a:t>neregulate</a:t>
            </a:r>
            <a:r>
              <a:rPr lang="en-US" sz="1400" dirty="0"/>
              <a:t> (High Frequency)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Efect</a:t>
            </a:r>
            <a:r>
              <a:rPr lang="en-US" sz="1600" dirty="0"/>
              <a:t> </a:t>
            </a:r>
            <a:r>
              <a:rPr lang="en-US" sz="1600" dirty="0" err="1"/>
              <a:t>Compresie</a:t>
            </a:r>
            <a:r>
              <a:rPr lang="en-US" sz="16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"</a:t>
            </a:r>
            <a:r>
              <a:rPr lang="en-US" sz="1400" dirty="0" err="1"/>
              <a:t>Netezirea</a:t>
            </a:r>
            <a:r>
              <a:rPr lang="en-US" sz="1400" dirty="0"/>
              <a:t>" </a:t>
            </a:r>
            <a:r>
              <a:rPr lang="en-US" sz="1400" dirty="0" err="1"/>
              <a:t>detaliilor</a:t>
            </a:r>
            <a:r>
              <a:rPr lang="en-US" sz="1400" dirty="0"/>
              <a:t> fine (sol/</a:t>
            </a:r>
            <a:r>
              <a:rPr lang="en-US" sz="1400" dirty="0" err="1"/>
              <a:t>lemn</a:t>
            </a:r>
            <a:r>
              <a:rPr lang="en-US" sz="1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Artefacte</a:t>
            </a:r>
            <a:r>
              <a:rPr lang="en-US" sz="1400" dirty="0"/>
              <a:t> de tip "blocking" (</a:t>
            </a:r>
            <a:r>
              <a:rPr lang="en-US" sz="1400" dirty="0" err="1"/>
              <a:t>pătrate</a:t>
            </a:r>
            <a:r>
              <a:rPr lang="en-US" sz="1400" dirty="0"/>
              <a:t> </a:t>
            </a:r>
            <a:r>
              <a:rPr lang="en-US" sz="1400" dirty="0" err="1"/>
              <a:t>vizibile</a:t>
            </a:r>
            <a:r>
              <a:rPr lang="en-US" sz="1400" dirty="0"/>
              <a:t> la zoom)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Rezultat</a:t>
            </a:r>
            <a:r>
              <a:rPr lang="en-US" sz="1600" dirty="0"/>
              <a:t> ELA: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Discrepanță</a:t>
            </a:r>
            <a:r>
              <a:rPr lang="en-US" sz="1400" dirty="0"/>
              <a:t>: </a:t>
            </a:r>
            <a:r>
              <a:rPr lang="en-US" sz="1400" dirty="0" err="1"/>
              <a:t>Eroare</a:t>
            </a:r>
            <a:r>
              <a:rPr lang="en-US" sz="1400" dirty="0"/>
              <a:t> </a:t>
            </a:r>
            <a:r>
              <a:rPr lang="en-US" sz="1400" dirty="0" err="1"/>
              <a:t>matematică</a:t>
            </a:r>
            <a:r>
              <a:rPr lang="en-US" sz="1400" dirty="0"/>
              <a:t> </a:t>
            </a:r>
            <a:r>
              <a:rPr lang="en-US" sz="1400" dirty="0" err="1"/>
              <a:t>diferită</a:t>
            </a:r>
            <a:r>
              <a:rPr lang="en-US" sz="1400" dirty="0"/>
              <a:t> </a:t>
            </a:r>
            <a:r>
              <a:rPr lang="en-US" sz="1400" dirty="0" err="1"/>
              <a:t>față</a:t>
            </a:r>
            <a:r>
              <a:rPr lang="en-US" sz="1400" dirty="0"/>
              <a:t> de </a:t>
            </a:r>
            <a:r>
              <a:rPr lang="en-US" sz="1400" dirty="0" err="1"/>
              <a:t>restul</a:t>
            </a:r>
            <a:r>
              <a:rPr lang="en-US" sz="1400" dirty="0"/>
              <a:t> </a:t>
            </a:r>
            <a:r>
              <a:rPr lang="en-US" sz="1400" dirty="0" err="1"/>
              <a:t>curții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 err="1"/>
              <a:t>Vizualizare</a:t>
            </a:r>
            <a:r>
              <a:rPr lang="en-US" sz="1400" dirty="0"/>
              <a:t>: </a:t>
            </a:r>
            <a:r>
              <a:rPr lang="en-US" sz="1400" dirty="0" err="1"/>
              <a:t>Dreptunghi</a:t>
            </a:r>
            <a:r>
              <a:rPr lang="en-US" sz="1400" dirty="0"/>
              <a:t> </a:t>
            </a:r>
            <a:r>
              <a:rPr lang="en-US" sz="1400" dirty="0" err="1"/>
              <a:t>clar</a:t>
            </a:r>
            <a:r>
              <a:rPr lang="en-US" sz="1400" dirty="0"/>
              <a:t> </a:t>
            </a:r>
            <a:r>
              <a:rPr lang="en-US" sz="1400" dirty="0" err="1"/>
              <a:t>delimitat</a:t>
            </a:r>
            <a:r>
              <a:rPr lang="en-US" sz="1400" dirty="0"/>
              <a:t> cu </a:t>
            </a:r>
            <a:r>
              <a:rPr lang="en-US" sz="1400" dirty="0" err="1"/>
              <a:t>textură</a:t>
            </a:r>
            <a:r>
              <a:rPr lang="en-US" sz="1400" dirty="0"/>
              <a:t> </a:t>
            </a:r>
            <a:r>
              <a:rPr lang="en-US" sz="1400" dirty="0" err="1"/>
              <a:t>distinctă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 err="1"/>
              <a:t>Concluzie</a:t>
            </a:r>
            <a:r>
              <a:rPr lang="en-US" sz="1400" dirty="0"/>
              <a:t>: </a:t>
            </a:r>
            <a:r>
              <a:rPr lang="en-US" sz="1400" dirty="0" err="1"/>
              <a:t>Identificare</a:t>
            </a:r>
            <a:r>
              <a:rPr lang="en-US" sz="1400" dirty="0"/>
              <a:t> </a:t>
            </a:r>
            <a:r>
              <a:rPr lang="en-US" sz="1400" dirty="0" err="1"/>
              <a:t>precisă</a:t>
            </a:r>
            <a:r>
              <a:rPr lang="en-US" sz="1400" dirty="0"/>
              <a:t> a </a:t>
            </a:r>
            <a:r>
              <a:rPr lang="en-US" sz="1400" dirty="0" err="1"/>
              <a:t>zonei</a:t>
            </a:r>
            <a:r>
              <a:rPr lang="en-US" sz="1400" dirty="0"/>
              <a:t> </a:t>
            </a:r>
            <a:r>
              <a:rPr lang="en-US" sz="1400" dirty="0" err="1"/>
              <a:t>alterate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73152-054D-C8BC-74D1-3A5BCF1CEC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0743" y="4624509"/>
            <a:ext cx="3844543" cy="2162557"/>
          </a:xfrm>
          <a:prstGeom prst="rect">
            <a:avLst/>
          </a:prstGeom>
          <a:noFill/>
          <a:effectLst/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5E381E8-DD3E-BD00-F1F3-54673CAFB70D}"/>
              </a:ext>
            </a:extLst>
          </p:cNvPr>
          <p:cNvSpPr/>
          <p:nvPr/>
        </p:nvSpPr>
        <p:spPr>
          <a:xfrm>
            <a:off x="8148252" y="6079253"/>
            <a:ext cx="1103134" cy="77874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9FE63FF-314B-01BB-5FAC-F817E6E6CA53}"/>
              </a:ext>
            </a:extLst>
          </p:cNvPr>
          <p:cNvCxnSpPr/>
          <p:nvPr/>
        </p:nvCxnSpPr>
        <p:spPr>
          <a:xfrm rot="10800000">
            <a:off x="6491236" y="4501662"/>
            <a:ext cx="1567543" cy="1436914"/>
          </a:xfrm>
          <a:prstGeom prst="curvedConnector3">
            <a:avLst>
              <a:gd name="adj1" fmla="val 11410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2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0078-410C-DA9D-5A8E-0229C238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8FC8A7-56B9-5788-6114-493DA80C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it-IT" dirty="0"/>
              <a:t>Studiu de caz 4- Limitele Metodei (Compresia Succesivă)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6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2F5A4-736F-0451-3DF0-59E2501D2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A3F9B-13C8-A365-85CD-EF58D3C5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37666"/>
            <a:ext cx="3459879" cy="4311376"/>
          </a:xfrm>
          <a:prstGeom prst="rect">
            <a:avLst/>
          </a:prstGeom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54754-233E-282B-AB37-EC0515C78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69" y="407964"/>
            <a:ext cx="4165146" cy="60420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Scenariu</a:t>
            </a:r>
            <a:r>
              <a:rPr lang="en-US" sz="1700" dirty="0"/>
              <a:t>: </a:t>
            </a:r>
            <a:r>
              <a:rPr lang="en-US" sz="1700" dirty="0" err="1"/>
              <a:t>Simulare</a:t>
            </a:r>
            <a:r>
              <a:rPr lang="en-US" sz="1700" dirty="0"/>
              <a:t> imagine </a:t>
            </a:r>
            <a:r>
              <a:rPr lang="en-US" sz="1700" dirty="0" err="1"/>
              <a:t>virală</a:t>
            </a:r>
            <a:r>
              <a:rPr lang="en-US" sz="1700" dirty="0"/>
              <a:t> (Re-</a:t>
            </a:r>
            <a:r>
              <a:rPr lang="en-US" sz="1700" dirty="0" err="1"/>
              <a:t>salvare</a:t>
            </a:r>
            <a:r>
              <a:rPr lang="en-US" sz="1700" dirty="0"/>
              <a:t> </a:t>
            </a:r>
            <a:r>
              <a:rPr lang="en-US" sz="1700" dirty="0" err="1"/>
              <a:t>iterativă</a:t>
            </a:r>
            <a:r>
              <a:rPr lang="en-US" sz="1700" dirty="0"/>
              <a:t> 10x la Q=40%)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 err="1"/>
              <a:t>Efect</a:t>
            </a:r>
            <a:r>
              <a:rPr lang="en-US" sz="1700" dirty="0"/>
              <a:t> </a:t>
            </a:r>
            <a:r>
              <a:rPr lang="en-US" sz="1700" dirty="0" err="1"/>
              <a:t>Vizual</a:t>
            </a:r>
            <a:r>
              <a:rPr lang="en-US" sz="17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500" dirty="0" err="1"/>
              <a:t>Degradare</a:t>
            </a:r>
            <a:r>
              <a:rPr lang="en-US" sz="1500" dirty="0"/>
              <a:t> </a:t>
            </a:r>
            <a:r>
              <a:rPr lang="en-US" sz="1500" dirty="0" err="1"/>
              <a:t>severă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 err="1"/>
              <a:t>Halouri</a:t>
            </a:r>
            <a:r>
              <a:rPr lang="en-US" sz="1500" dirty="0"/>
              <a:t> </a:t>
            </a:r>
            <a:r>
              <a:rPr lang="en-US" sz="1500" dirty="0" err="1"/>
              <a:t>cromatice</a:t>
            </a:r>
            <a:r>
              <a:rPr lang="en-US" sz="1500" dirty="0"/>
              <a:t> (zona </a:t>
            </a:r>
            <a:r>
              <a:rPr lang="en-US" sz="1500" dirty="0" err="1"/>
              <a:t>acoperiș</a:t>
            </a:r>
            <a:r>
              <a:rPr lang="en-US" sz="1500" dirty="0"/>
              <a:t>/</a:t>
            </a:r>
            <a:r>
              <a:rPr lang="en-US" sz="1500" dirty="0" err="1"/>
              <a:t>cer</a:t>
            </a:r>
            <a:r>
              <a:rPr lang="en-US" sz="15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500" dirty="0" err="1"/>
              <a:t>Pierdere</a:t>
            </a:r>
            <a:r>
              <a:rPr lang="en-US" sz="1500" dirty="0"/>
              <a:t> </a:t>
            </a:r>
            <a:r>
              <a:rPr lang="en-US" sz="1500" dirty="0" err="1"/>
              <a:t>detalii</a:t>
            </a:r>
            <a:r>
              <a:rPr lang="en-US" sz="1500" dirty="0"/>
              <a:t> fine (</a:t>
            </a:r>
            <a:r>
              <a:rPr lang="en-US" sz="1500" dirty="0" err="1"/>
              <a:t>gard</a:t>
            </a:r>
            <a:r>
              <a:rPr lang="en-US" sz="1500" dirty="0"/>
              <a:t> </a:t>
            </a:r>
            <a:r>
              <a:rPr lang="en-US" sz="1500" dirty="0" err="1"/>
              <a:t>sârmă</a:t>
            </a:r>
            <a:r>
              <a:rPr lang="en-US" sz="1500" dirty="0"/>
              <a:t>)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700" dirty="0" err="1"/>
              <a:t>Rezultat</a:t>
            </a:r>
            <a:r>
              <a:rPr lang="en-US" sz="1700" dirty="0"/>
              <a:t> ELA: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Imagine </a:t>
            </a:r>
            <a:r>
              <a:rPr lang="en-US" sz="1500" dirty="0" err="1"/>
              <a:t>Neagră</a:t>
            </a:r>
            <a:r>
              <a:rPr lang="en-US" sz="1500" dirty="0"/>
              <a:t> (</a:t>
            </a:r>
            <a:r>
              <a:rPr lang="en-US" sz="1500" dirty="0" err="1"/>
              <a:t>Eroare</a:t>
            </a:r>
            <a:r>
              <a:rPr lang="en-US" sz="1500" dirty="0"/>
              <a:t> </a:t>
            </a:r>
            <a:r>
              <a:rPr lang="en-US" sz="1500" dirty="0" err="1"/>
              <a:t>minimă</a:t>
            </a:r>
            <a:r>
              <a:rPr lang="en-US" sz="1500" dirty="0"/>
              <a:t> / </a:t>
            </a:r>
            <a:r>
              <a:rPr lang="en-US" sz="1500" dirty="0" err="1"/>
              <a:t>Nulă</a:t>
            </a:r>
            <a:r>
              <a:rPr lang="en-US" sz="15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Paradox: </a:t>
            </a:r>
            <a:r>
              <a:rPr lang="en-US" sz="1500" dirty="0" err="1"/>
              <a:t>Imaginea</a:t>
            </a:r>
            <a:r>
              <a:rPr lang="en-US" sz="1500" dirty="0"/>
              <a:t> </a:t>
            </a:r>
            <a:r>
              <a:rPr lang="en-US" sz="1500" dirty="0" err="1"/>
              <a:t>arată</a:t>
            </a:r>
            <a:r>
              <a:rPr lang="en-US" sz="1500" dirty="0"/>
              <a:t> </a:t>
            </a:r>
            <a:r>
              <a:rPr lang="en-US" sz="1500" dirty="0" err="1"/>
              <a:t>rău</a:t>
            </a:r>
            <a:r>
              <a:rPr lang="en-US" sz="1500" dirty="0"/>
              <a:t>, </a:t>
            </a:r>
            <a:r>
              <a:rPr lang="en-US" sz="1500" dirty="0" err="1"/>
              <a:t>dar</a:t>
            </a:r>
            <a:r>
              <a:rPr lang="en-US" sz="1500" dirty="0"/>
              <a:t> ELA nu </a:t>
            </a:r>
            <a:r>
              <a:rPr lang="en-US" sz="1500" dirty="0" err="1"/>
              <a:t>detectează</a:t>
            </a:r>
            <a:r>
              <a:rPr lang="en-US" sz="1500" dirty="0"/>
              <a:t> </a:t>
            </a:r>
            <a:r>
              <a:rPr lang="en-US" sz="1500" dirty="0" err="1"/>
              <a:t>modificări</a:t>
            </a:r>
            <a:endParaRPr lang="en-US" sz="1500" dirty="0"/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700" dirty="0" err="1"/>
              <a:t>Cauza</a:t>
            </a:r>
            <a:r>
              <a:rPr lang="en-US" sz="17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500" dirty="0" err="1"/>
              <a:t>Stabilizarea</a:t>
            </a:r>
            <a:r>
              <a:rPr lang="en-US" sz="1500" dirty="0"/>
              <a:t> </a:t>
            </a:r>
            <a:r>
              <a:rPr lang="en-US" sz="1500" dirty="0" err="1"/>
              <a:t>Erorii</a:t>
            </a:r>
            <a:r>
              <a:rPr lang="en-US" sz="1500" dirty="0"/>
              <a:t>: </a:t>
            </a:r>
            <a:r>
              <a:rPr lang="en-US" sz="1500" dirty="0" err="1"/>
              <a:t>Pixelii</a:t>
            </a:r>
            <a:r>
              <a:rPr lang="en-US" sz="1500" dirty="0"/>
              <a:t> s-au </a:t>
            </a:r>
            <a:r>
              <a:rPr lang="en-US" sz="1500" dirty="0" err="1"/>
              <a:t>aliniat</a:t>
            </a:r>
            <a:r>
              <a:rPr lang="en-US" sz="1500" dirty="0"/>
              <a:t> la </a:t>
            </a:r>
            <a:r>
              <a:rPr lang="en-US" sz="1500" dirty="0" err="1"/>
              <a:t>grila</a:t>
            </a:r>
            <a:r>
              <a:rPr lang="en-US" sz="1500" dirty="0"/>
              <a:t> de </a:t>
            </a:r>
            <a:r>
              <a:rPr lang="en-US" sz="1500" dirty="0" err="1"/>
              <a:t>cuantizare</a:t>
            </a: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500" dirty="0"/>
              <a:t>Minim Local: Nu </a:t>
            </a:r>
            <a:r>
              <a:rPr lang="en-US" sz="1500" dirty="0" err="1"/>
              <a:t>mai</a:t>
            </a:r>
            <a:r>
              <a:rPr lang="en-US" sz="1500" dirty="0"/>
              <a:t> </a:t>
            </a:r>
            <a:r>
              <a:rPr lang="en-US" sz="1500" dirty="0" err="1"/>
              <a:t>există</a:t>
            </a:r>
            <a:r>
              <a:rPr lang="en-US" sz="1500" dirty="0"/>
              <a:t> </a:t>
            </a:r>
            <a:r>
              <a:rPr lang="en-US" sz="1500" dirty="0" err="1"/>
              <a:t>informație</a:t>
            </a:r>
            <a:r>
              <a:rPr lang="en-US" sz="1500" dirty="0"/>
              <a:t> "</a:t>
            </a:r>
            <a:r>
              <a:rPr lang="en-US" sz="1500" dirty="0" err="1"/>
              <a:t>nouă</a:t>
            </a:r>
            <a:r>
              <a:rPr lang="en-US" sz="1500" dirty="0"/>
              <a:t>" de </a:t>
            </a:r>
            <a:r>
              <a:rPr lang="en-US" sz="1500" dirty="0" err="1"/>
              <a:t>pierdut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577CE-B046-8D33-ABA0-FBF0A210D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3450" y="4604754"/>
            <a:ext cx="3844543" cy="2162557"/>
          </a:xfrm>
          <a:prstGeom prst="rect">
            <a:avLst/>
          </a:prstGeom>
          <a:noFill/>
          <a:effectLst/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4C47E78-F14D-F625-9147-71920A86B214}"/>
              </a:ext>
            </a:extLst>
          </p:cNvPr>
          <p:cNvCxnSpPr/>
          <p:nvPr/>
        </p:nvCxnSpPr>
        <p:spPr>
          <a:xfrm rot="10800000">
            <a:off x="6499659" y="4586709"/>
            <a:ext cx="1567543" cy="1436914"/>
          </a:xfrm>
          <a:prstGeom prst="curvedConnector3">
            <a:avLst>
              <a:gd name="adj1" fmla="val 11410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6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B87D7A-D4DE-727A-5AE5-2960262C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/>
              <a:t>Context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motivatie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4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E78D-4510-B7B9-7223-52B5FBF6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F23136-C727-D336-EB5B-FF6256C1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Validare</a:t>
            </a:r>
            <a:r>
              <a:rPr lang="en-US" dirty="0"/>
              <a:t> </a:t>
            </a:r>
            <a:r>
              <a:rPr lang="en-US" dirty="0" err="1"/>
              <a:t>Încrucișată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4917FB-B16B-324F-5B98-79B0F7E1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DF1A5A8-1F9D-41FB-9968-E8E141CC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2FF8A507-56A2-4FE4-8B7E-C1BC9DD8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EB6E-A8DA-02C5-4D1F-B2ED609D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27" y="112571"/>
            <a:ext cx="3735963" cy="4395252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C54B50-93BD-4243-9020-11486472E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A7E33-F0BF-0D2B-6CC6-964D5DA8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38" y="964641"/>
            <a:ext cx="5476663" cy="5323951"/>
          </a:xfrm>
        </p:spPr>
        <p:txBody>
          <a:bodyPr>
            <a:normAutofit/>
          </a:bodyPr>
          <a:lstStyle/>
          <a:p>
            <a:r>
              <a:rPr lang="it-IT" dirty="0"/>
              <a:t>Acuratețe confirmată pe setul CASIA v2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Rezultatele</a:t>
            </a:r>
            <a:r>
              <a:rPr lang="en-US" dirty="0"/>
              <a:t> </a:t>
            </a:r>
            <a:r>
              <a:rPr lang="en-US" dirty="0" err="1"/>
              <a:t>obținute</a:t>
            </a:r>
            <a:r>
              <a:rPr lang="en-US" dirty="0"/>
              <a:t> cu "Forensic ELA Expert"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comparate</a:t>
            </a:r>
            <a:r>
              <a:rPr lang="en-US" dirty="0"/>
              <a:t> cu </a:t>
            </a:r>
            <a:r>
              <a:rPr lang="en-US" dirty="0" err="1"/>
              <a:t>platformele</a:t>
            </a:r>
            <a:r>
              <a:rPr lang="en-US" dirty="0"/>
              <a:t> </a:t>
            </a:r>
            <a:r>
              <a:rPr lang="en-US" dirty="0" err="1"/>
              <a:t>consacrate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FotoForensics.com</a:t>
            </a:r>
          </a:p>
          <a:p>
            <a:pPr lvl="1"/>
            <a:r>
              <a:rPr lang="en-US" dirty="0"/>
              <a:t>Forensically (29a.ch)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Concluzie</a:t>
            </a:r>
            <a:r>
              <a:rPr lang="en-US" dirty="0"/>
              <a:t>: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implementat</a:t>
            </a:r>
            <a:r>
              <a:rPr lang="en-US" dirty="0"/>
              <a:t> local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consistente</a:t>
            </a:r>
            <a:r>
              <a:rPr lang="en-US" dirty="0"/>
              <a:t> cu </a:t>
            </a:r>
            <a:r>
              <a:rPr lang="en-US" dirty="0" err="1"/>
              <a:t>standardele</a:t>
            </a:r>
            <a:r>
              <a:rPr lang="en-US" dirty="0"/>
              <a:t> </a:t>
            </a:r>
            <a:r>
              <a:rPr lang="en-US" dirty="0" err="1"/>
              <a:t>industriei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0F4ED-92AF-6171-98C8-6A553740B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06" y="4620395"/>
            <a:ext cx="3285422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8005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AE19-E537-B27C-913A-0D9DF2ABD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404F9C-585E-A052-E7C2-E01E307AF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7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845D8-C458-C463-406F-5549D7A8F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FC7B-B7BD-CAEF-D307-EA9AA500B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75" y="602901"/>
            <a:ext cx="6282984" cy="5868237"/>
          </a:xfrm>
        </p:spPr>
        <p:txBody>
          <a:bodyPr anchor="t">
            <a:normAutofit lnSpcReduction="10000"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Contează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Eficiență</a:t>
            </a:r>
            <a:r>
              <a:rPr lang="en-US" dirty="0"/>
              <a:t> </a:t>
            </a:r>
            <a:r>
              <a:rPr lang="en-US" dirty="0" err="1"/>
              <a:t>maximă</a:t>
            </a:r>
            <a:r>
              <a:rPr lang="en-US" dirty="0"/>
              <a:t> pe </a:t>
            </a:r>
            <a:r>
              <a:rPr lang="en-US" dirty="0" err="1"/>
              <a:t>fundaluri</a:t>
            </a:r>
            <a:r>
              <a:rPr lang="en-US" dirty="0"/>
              <a:t> </a:t>
            </a:r>
            <a:r>
              <a:rPr lang="en-US" dirty="0" err="1"/>
              <a:t>uniforme</a:t>
            </a:r>
            <a:r>
              <a:rPr lang="en-US" dirty="0"/>
              <a:t> (Cer), </a:t>
            </a:r>
            <a:r>
              <a:rPr lang="en-US" dirty="0" err="1"/>
              <a:t>redusă</a:t>
            </a:r>
            <a:r>
              <a:rPr lang="en-US" dirty="0"/>
              <a:t> pe </a:t>
            </a:r>
            <a:r>
              <a:rPr lang="en-US" dirty="0" err="1"/>
              <a:t>texturi</a:t>
            </a:r>
            <a:r>
              <a:rPr lang="en-US" dirty="0"/>
              <a:t> </a:t>
            </a:r>
            <a:r>
              <a:rPr lang="en-US" dirty="0" err="1"/>
              <a:t>haotice</a:t>
            </a:r>
            <a:r>
              <a:rPr lang="en-US" dirty="0"/>
              <a:t> (</a:t>
            </a:r>
            <a:r>
              <a:rPr lang="en-US" dirty="0" err="1"/>
              <a:t>Pietriș</a:t>
            </a:r>
            <a:r>
              <a:rPr lang="en-US" dirty="0"/>
              <a:t>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Tipul</a:t>
            </a:r>
            <a:r>
              <a:rPr lang="en-US" dirty="0"/>
              <a:t> </a:t>
            </a:r>
            <a:r>
              <a:rPr lang="en-US" dirty="0" err="1"/>
              <a:t>Inserției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Obiectele</a:t>
            </a:r>
            <a:r>
              <a:rPr lang="en-US" dirty="0"/>
              <a:t> luminate artificial </a:t>
            </a:r>
            <a:r>
              <a:rPr lang="en-US" dirty="0" err="1"/>
              <a:t>inserate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exterior sunt </a:t>
            </a:r>
            <a:r>
              <a:rPr lang="en-US" dirty="0" err="1"/>
              <a:t>trădate</a:t>
            </a:r>
            <a:r>
              <a:rPr lang="en-US" dirty="0"/>
              <a:t> de </a:t>
            </a:r>
            <a:r>
              <a:rPr lang="en-US" dirty="0" err="1"/>
              <a:t>structura</a:t>
            </a:r>
            <a:r>
              <a:rPr lang="en-US" dirty="0"/>
              <a:t> </a:t>
            </a:r>
            <a:r>
              <a:rPr lang="en-US" dirty="0" err="1"/>
              <a:t>pixelilor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Limitare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Vulnerabilitate</a:t>
            </a:r>
            <a:r>
              <a:rPr lang="en-US" dirty="0"/>
              <a:t> la re-</a:t>
            </a:r>
            <a:r>
              <a:rPr lang="en-US" dirty="0" err="1"/>
              <a:t>salvare</a:t>
            </a:r>
            <a:r>
              <a:rPr lang="en-US" dirty="0"/>
              <a:t> </a:t>
            </a:r>
            <a:r>
              <a:rPr lang="en-US" dirty="0" err="1"/>
              <a:t>succesivă</a:t>
            </a:r>
            <a:r>
              <a:rPr lang="en-US" dirty="0"/>
              <a:t> (Anti-Forensics).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Direcții</a:t>
            </a:r>
            <a:r>
              <a:rPr lang="en-US" dirty="0"/>
              <a:t> </a:t>
            </a:r>
            <a:r>
              <a:rPr lang="en-US" dirty="0" err="1"/>
              <a:t>viitoare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Analiza </a:t>
            </a:r>
            <a:r>
              <a:rPr lang="en-US" dirty="0" err="1"/>
              <a:t>zgomotului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(Noise Analysis)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Deep Learning (CNN)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 a </a:t>
            </a:r>
            <a:r>
              <a:rPr lang="en-US" dirty="0" err="1"/>
              <a:t>hărților</a:t>
            </a:r>
            <a:r>
              <a:rPr lang="en-US" dirty="0"/>
              <a:t> ELA.</a:t>
            </a:r>
          </a:p>
        </p:txBody>
      </p:sp>
    </p:spTree>
    <p:extLst>
      <p:ext uri="{BB962C8B-B14F-4D97-AF65-F5344CB8AC3E}">
        <p14:creationId xmlns:p14="http://schemas.microsoft.com/office/powerpoint/2010/main" val="277351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91514-C097-D2A8-EE76-2C689C5B9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D3DA55-9D55-57D2-433D-EC95156E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23" y="3150198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Multumesc</a:t>
            </a:r>
            <a:r>
              <a:rPr lang="en-US" dirty="0"/>
              <a:t>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21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Content Placeholder 3">
            <a:extLst>
              <a:ext uri="{FF2B5EF4-FFF2-40B4-BE49-F238E27FC236}">
                <a16:creationId xmlns:a16="http://schemas.microsoft.com/office/drawing/2014/main" id="{0AE7A759-B83B-92C9-A228-EA48E7436F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280634"/>
              </p:ext>
            </p:extLst>
          </p:nvPr>
        </p:nvGraphicFramePr>
        <p:xfrm>
          <a:off x="1302257" y="1095376"/>
          <a:ext cx="9441943" cy="4478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179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EF946-4BD4-314B-1410-BC6C5771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845FF6-E6D7-3FD0-6B07-A2175491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Obiectivele</a:t>
            </a:r>
            <a:r>
              <a:rPr lang="en-US" dirty="0"/>
              <a:t> </a:t>
            </a:r>
            <a:r>
              <a:rPr lang="en-US" dirty="0" err="1"/>
              <a:t>proiectului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2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BB6F5-E144-0CC3-6990-3B4D5F467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89BBF5E-80A5-AB8B-528B-9E76607925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995521"/>
              </p:ext>
            </p:extLst>
          </p:nvPr>
        </p:nvGraphicFramePr>
        <p:xfrm>
          <a:off x="5048250" y="633047"/>
          <a:ext cx="6496050" cy="5386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99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E5E67-8C59-9C00-C1FF-FBB867ED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070C0F-F45F-62B6-0CEE-45B44C71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pt-BR" dirty="0"/>
              <a:t>Fundamente Teoretice - Cum funcționează ELA?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6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DCCFC-85B4-90E9-BDB0-D2EF5A9E2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9ABEE6EC-CE8C-802E-CC69-7769BCAE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47" y="869289"/>
            <a:ext cx="6282984" cy="557635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Compresia</a:t>
            </a:r>
            <a:r>
              <a:rPr lang="en-US" dirty="0"/>
              <a:t> JPEG: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Divizare în blocuri de 8x8 pixeli</a:t>
            </a:r>
          </a:p>
          <a:p>
            <a:pPr lvl="1">
              <a:lnSpc>
                <a:spcPct val="90000"/>
              </a:lnSpc>
            </a:pPr>
            <a:r>
              <a:rPr lang="it-IT" dirty="0"/>
              <a:t>Pierdere de informație prin Cuantizare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		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Ipoteza</a:t>
            </a:r>
            <a:r>
              <a:rPr lang="en-US" dirty="0"/>
              <a:t> ELA: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Imagine </a:t>
            </a:r>
            <a:r>
              <a:rPr lang="en-US" dirty="0" err="1"/>
              <a:t>Originală</a:t>
            </a:r>
            <a:r>
              <a:rPr lang="en-US" dirty="0"/>
              <a:t>: Rată de </a:t>
            </a:r>
            <a:r>
              <a:rPr lang="en-US" dirty="0" err="1"/>
              <a:t>eroare</a:t>
            </a:r>
            <a:r>
              <a:rPr lang="en-US" dirty="0"/>
              <a:t> </a:t>
            </a:r>
            <a:r>
              <a:rPr lang="en-US" dirty="0" err="1"/>
              <a:t>uniformă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Imagine </a:t>
            </a:r>
            <a:r>
              <a:rPr lang="en-US" dirty="0" err="1"/>
              <a:t>Modificată</a:t>
            </a:r>
            <a:r>
              <a:rPr lang="en-US" dirty="0"/>
              <a:t>: </a:t>
            </a:r>
            <a:r>
              <a:rPr lang="en-US" dirty="0" err="1"/>
              <a:t>Inserțiile</a:t>
            </a:r>
            <a:r>
              <a:rPr lang="en-US" dirty="0"/>
              <a:t> au un </a:t>
            </a:r>
            <a:r>
              <a:rPr lang="en-US" dirty="0" err="1"/>
              <a:t>istoric</a:t>
            </a:r>
            <a:r>
              <a:rPr lang="en-US" dirty="0"/>
              <a:t> de </a:t>
            </a:r>
            <a:r>
              <a:rPr lang="en-US" dirty="0" err="1"/>
              <a:t>compresie</a:t>
            </a:r>
            <a:r>
              <a:rPr lang="en-US" dirty="0"/>
              <a:t> </a:t>
            </a:r>
            <a:r>
              <a:rPr lang="en-US" dirty="0" err="1"/>
              <a:t>diferit</a:t>
            </a:r>
            <a:r>
              <a:rPr lang="en-US" dirty="0"/>
              <a:t>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Vizualizare</a:t>
            </a:r>
            <a:r>
              <a:rPr lang="en-US" dirty="0"/>
              <a:t>: 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Diferența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originală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o </a:t>
            </a:r>
            <a:r>
              <a:rPr lang="en-US" dirty="0" err="1"/>
              <a:t>copie</a:t>
            </a:r>
            <a:r>
              <a:rPr lang="en-US" dirty="0"/>
              <a:t> </a:t>
            </a:r>
            <a:r>
              <a:rPr lang="en-US" dirty="0" err="1"/>
              <a:t>recomprimată</a:t>
            </a:r>
            <a:r>
              <a:rPr lang="en-US" dirty="0"/>
              <a:t> (la 95%), </a:t>
            </a:r>
            <a:r>
              <a:rPr lang="en-US" dirty="0" err="1"/>
              <a:t>amplificând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Zone </a:t>
            </a:r>
            <a:r>
              <a:rPr lang="en-US" dirty="0" err="1"/>
              <a:t>întunecate</a:t>
            </a:r>
            <a:r>
              <a:rPr lang="en-US" dirty="0"/>
              <a:t> = </a:t>
            </a:r>
            <a:r>
              <a:rPr lang="en-US" dirty="0" err="1"/>
              <a:t>Nemodificat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Zone </a:t>
            </a:r>
            <a:r>
              <a:rPr lang="en-US" dirty="0" err="1"/>
              <a:t>strălucitoare</a:t>
            </a:r>
            <a:r>
              <a:rPr lang="en-US" dirty="0"/>
              <a:t> = Suspect/</a:t>
            </a:r>
            <a:r>
              <a:rPr lang="en-US" dirty="0" err="1"/>
              <a:t>Modificat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9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F65F2-2E90-102D-8075-730C0298A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5A1456-7244-65C9-33CB-102CABD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Aplicației</a:t>
            </a:r>
            <a:r>
              <a:rPr lang="en-US" dirty="0"/>
              <a:t> (</a:t>
            </a:r>
            <a:r>
              <a:rPr lang="en-US" dirty="0" err="1"/>
              <a:t>Contribuția</a:t>
            </a:r>
            <a:r>
              <a:rPr lang="en-US" dirty="0"/>
              <a:t> </a:t>
            </a:r>
            <a:r>
              <a:rPr lang="en-US" dirty="0" err="1"/>
              <a:t>Personală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272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18B97-835D-CAD0-86DF-883E17934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836EFEB-2307-ACC5-4EDF-856C2AF0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78"/>
          <a:stretch>
            <a:fillRect/>
          </a:stretch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05A84-452A-1B36-58D9-308A11E9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1" y="844062"/>
            <a:ext cx="4363458" cy="539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 err="1"/>
              <a:t>Limbaj</a:t>
            </a:r>
            <a:r>
              <a:rPr lang="en-US" sz="1800" dirty="0"/>
              <a:t>: Python + </a:t>
            </a:r>
            <a:r>
              <a:rPr lang="en-US" sz="1800" dirty="0" err="1"/>
              <a:t>Tkinter</a:t>
            </a:r>
            <a:r>
              <a:rPr lang="en-US" sz="1800" dirty="0"/>
              <a:t>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err="1"/>
              <a:t>Biblioteci</a:t>
            </a:r>
            <a:r>
              <a:rPr lang="en-US" sz="1800" dirty="0"/>
              <a:t> </a:t>
            </a:r>
            <a:r>
              <a:rPr lang="en-US" sz="1800" dirty="0" err="1"/>
              <a:t>Cheie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Pillow: </a:t>
            </a:r>
            <a:r>
              <a:rPr lang="en-US" sz="1500" dirty="0" err="1"/>
              <a:t>Procesare</a:t>
            </a:r>
            <a:r>
              <a:rPr lang="en-US" sz="1500" dirty="0"/>
              <a:t> </a:t>
            </a:r>
            <a:r>
              <a:rPr lang="en-US" sz="1500" dirty="0" err="1"/>
              <a:t>pixeli</a:t>
            </a:r>
            <a:r>
              <a:rPr lang="en-US" sz="1500" dirty="0"/>
              <a:t> </a:t>
            </a:r>
            <a:r>
              <a:rPr lang="en-US" sz="1500" dirty="0" err="1"/>
              <a:t>și</a:t>
            </a:r>
            <a:r>
              <a:rPr lang="en-US" sz="1500" dirty="0"/>
              <a:t> </a:t>
            </a:r>
            <a:r>
              <a:rPr lang="en-US" sz="1500" dirty="0" err="1"/>
              <a:t>compresie</a:t>
            </a:r>
            <a:r>
              <a:rPr lang="en-US" sz="1500" dirty="0"/>
              <a:t> JPEG.</a:t>
            </a:r>
          </a:p>
          <a:p>
            <a:pPr lvl="1">
              <a:lnSpc>
                <a:spcPct val="90000"/>
              </a:lnSpc>
            </a:pPr>
            <a:r>
              <a:rPr lang="en-US" sz="1500" dirty="0" err="1"/>
              <a:t>Rembg</a:t>
            </a:r>
            <a:r>
              <a:rPr lang="en-US" sz="1500" dirty="0"/>
              <a:t> (U2-Net): </a:t>
            </a:r>
            <a:r>
              <a:rPr lang="en-US" sz="1500" dirty="0" err="1"/>
              <a:t>Decupare</a:t>
            </a:r>
            <a:r>
              <a:rPr lang="en-US" sz="1500" dirty="0"/>
              <a:t> </a:t>
            </a:r>
            <a:r>
              <a:rPr lang="en-US" sz="1500" dirty="0" err="1"/>
              <a:t>inteligentă</a:t>
            </a:r>
            <a:r>
              <a:rPr lang="en-US" sz="1500" dirty="0"/>
              <a:t> a </a:t>
            </a:r>
            <a:r>
              <a:rPr lang="en-US" sz="1500" dirty="0" err="1"/>
              <a:t>fundalului</a:t>
            </a:r>
            <a:r>
              <a:rPr lang="en-US" sz="15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IO/OS: </a:t>
            </a:r>
            <a:r>
              <a:rPr lang="en-US" sz="1500" dirty="0" err="1"/>
              <a:t>Manipulare</a:t>
            </a:r>
            <a:r>
              <a:rPr lang="en-US" sz="1500" dirty="0"/>
              <a:t> buffer </a:t>
            </a:r>
            <a:r>
              <a:rPr lang="en-US" sz="1500" dirty="0" err="1"/>
              <a:t>în</a:t>
            </a:r>
            <a:r>
              <a:rPr lang="en-US" sz="1500" dirty="0"/>
              <a:t> </a:t>
            </a:r>
            <a:r>
              <a:rPr lang="en-US" sz="1500" dirty="0" err="1"/>
              <a:t>memorie</a:t>
            </a:r>
            <a:r>
              <a:rPr lang="en-US" sz="1500" dirty="0"/>
              <a:t> RAM 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dirty="0" err="1"/>
              <a:t>Funcții</a:t>
            </a:r>
            <a:r>
              <a:rPr lang="en-US" dirty="0"/>
              <a:t> Unice:</a:t>
            </a:r>
          </a:p>
          <a:p>
            <a:pPr lvl="1">
              <a:lnSpc>
                <a:spcPct val="90000"/>
              </a:lnSpc>
            </a:pPr>
            <a:r>
              <a:rPr lang="en-US" sz="1600" dirty="0" err="1"/>
              <a:t>Compresii</a:t>
            </a:r>
            <a:r>
              <a:rPr lang="en-US" sz="1600" dirty="0"/>
              <a:t> </a:t>
            </a:r>
            <a:r>
              <a:rPr lang="en-US" sz="1600" dirty="0" err="1"/>
              <a:t>globale</a:t>
            </a:r>
            <a:r>
              <a:rPr lang="en-US" sz="1600" dirty="0"/>
              <a:t>, locale, successive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Analiza ELA + </a:t>
            </a:r>
            <a:r>
              <a:rPr lang="en-US" sz="1600" dirty="0" err="1"/>
              <a:t>comparatie</a:t>
            </a:r>
            <a:r>
              <a:rPr lang="en-US" sz="1600" dirty="0"/>
              <a:t> cu site-</a:t>
            </a:r>
            <a:r>
              <a:rPr lang="en-US" sz="1600" dirty="0" err="1"/>
              <a:t>uri</a:t>
            </a:r>
            <a:r>
              <a:rPr lang="en-US" sz="1600" dirty="0"/>
              <a:t> din </a:t>
            </a:r>
            <a:r>
              <a:rPr lang="en-US" sz="1600" dirty="0" err="1"/>
              <a:t>industrie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dirty="0" err="1"/>
              <a:t>Inserare</a:t>
            </a:r>
            <a:r>
              <a:rPr lang="en-US" sz="1600" dirty="0"/>
              <a:t> text/</a:t>
            </a:r>
            <a:r>
              <a:rPr lang="en-US" sz="1600" dirty="0" err="1"/>
              <a:t>obiecte</a:t>
            </a:r>
            <a:r>
              <a:rPr lang="en-US" sz="1600" dirty="0"/>
              <a:t> in imagine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F99D95-B96E-4EDE-93B9-29CF942FC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109" y="4009293"/>
            <a:ext cx="3598703" cy="248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7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a1bddbf-3c86-47ff-8157-daffd86928c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9A1D859A14543A47F49DF2DA44BFA" ma:contentTypeVersion="16" ma:contentTypeDescription="Create a new document." ma:contentTypeScope="" ma:versionID="5a48785675dc25198a025fd89e77c90d">
  <xsd:schema xmlns:xsd="http://www.w3.org/2001/XMLSchema" xmlns:xs="http://www.w3.org/2001/XMLSchema" xmlns:p="http://schemas.microsoft.com/office/2006/metadata/properties" xmlns:ns3="7a3f878f-47e4-43c1-aaa8-cd4e19d423fa" xmlns:ns4="aa1bddbf-3c86-47ff-8157-daffd86928c6" targetNamespace="http://schemas.microsoft.com/office/2006/metadata/properties" ma:root="true" ma:fieldsID="5ab0309aa94c7036637bec8357962692" ns3:_="" ns4:_="">
    <xsd:import namespace="7a3f878f-47e4-43c1-aaa8-cd4e19d423fa"/>
    <xsd:import namespace="aa1bddbf-3c86-47ff-8157-daffd86928c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GenerationTime" minOccurs="0"/>
                <xsd:element ref="ns4:MediaServiceEventHashCode" minOccurs="0"/>
                <xsd:element ref="ns4:MediaServiceSystemTags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3f878f-47e4-43c1-aaa8-cd4e19d423f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bddbf-3c86-47ff-8157-daffd86928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B07163-7709-461E-9E0A-F90578039C1C}">
  <ds:schemaRefs>
    <ds:schemaRef ds:uri="http://www.w3.org/XML/1998/namespace"/>
    <ds:schemaRef ds:uri="http://schemas.microsoft.com/office/2006/documentManagement/types"/>
    <ds:schemaRef ds:uri="7a3f878f-47e4-43c1-aaa8-cd4e19d423fa"/>
    <ds:schemaRef ds:uri="http://purl.org/dc/elements/1.1/"/>
    <ds:schemaRef ds:uri="http://purl.org/dc/terms/"/>
    <ds:schemaRef ds:uri="aa1bddbf-3c86-47ff-8157-daffd86928c6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9F2A553-11B5-47C4-9B98-4821B25638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3E3CBA-A433-4D46-B970-6FFAA016EF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3f878f-47e4-43c1-aaa8-cd4e19d423fa"/>
    <ds:schemaRef ds:uri="aa1bddbf-3c86-47ff-8157-daffd86928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468</TotalTime>
  <Words>884</Words>
  <Application>Microsoft Office PowerPoint</Application>
  <PresentationFormat>Widescreen</PresentationFormat>
  <Paragraphs>127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Century Gothic</vt:lpstr>
      <vt:lpstr>Wingdings</vt:lpstr>
      <vt:lpstr>Wingdings 3</vt:lpstr>
      <vt:lpstr>Ion</vt:lpstr>
      <vt:lpstr>Tehnici de verificare a autenticității imaginilor - ELA (Error Level Analysis)</vt:lpstr>
      <vt:lpstr>Context si motivatie</vt:lpstr>
      <vt:lpstr>PowerPoint Presentation</vt:lpstr>
      <vt:lpstr>Obiectivele proiectului</vt:lpstr>
      <vt:lpstr>PowerPoint Presentation</vt:lpstr>
      <vt:lpstr>Fundamente Teoretice - Cum funcționează ELA?</vt:lpstr>
      <vt:lpstr>PowerPoint Presentation</vt:lpstr>
      <vt:lpstr>Arhitectura Aplicației (Contribuția Personală)</vt:lpstr>
      <vt:lpstr>PowerPoint Presentation</vt:lpstr>
      <vt:lpstr>Metodologia Experimentală – Alegerea Imaginilor</vt:lpstr>
      <vt:lpstr>PowerPoint Presentation</vt:lpstr>
      <vt:lpstr>Studiu de Caz 1 - Detecția Inserțiilor Inserție pe Fundal Complex ("Curtea")</vt:lpstr>
      <vt:lpstr>PowerPoint Presentation</vt:lpstr>
      <vt:lpstr>Studiu de Caz 2 - Detecția Inserțiilor pe Fundal Uniform ("Apusul")</vt:lpstr>
      <vt:lpstr>PowerPoint Presentation</vt:lpstr>
      <vt:lpstr>Studiu de Caz 3 – Compresia Locală (Detecția Retușărilor)</vt:lpstr>
      <vt:lpstr>PowerPoint Presentation</vt:lpstr>
      <vt:lpstr>Studiu de caz 4- Limitele Metodei (Compresia Succesivă)</vt:lpstr>
      <vt:lpstr>PowerPoint Presentation</vt:lpstr>
      <vt:lpstr>Validare Încrucișată</vt:lpstr>
      <vt:lpstr>PowerPoint Presentation</vt:lpstr>
      <vt:lpstr>Concluzii</vt:lpstr>
      <vt:lpstr>PowerPoint Presentation</vt:lpstr>
      <vt:lpstr>Multumesc!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 STANCOVICI (116501)</dc:creator>
  <cp:lastModifiedBy>Marian STANCOVICI (116501)</cp:lastModifiedBy>
  <cp:revision>9</cp:revision>
  <dcterms:created xsi:type="dcterms:W3CDTF">2026-01-10T10:42:22Z</dcterms:created>
  <dcterms:modified xsi:type="dcterms:W3CDTF">2026-01-12T16:14:22Z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0x010100C2E9A1D859A14543A47F49DF2DA44BFA</vt:lpwstr>
  </property>
</Properties>
</file>